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967F4B-D366-4648-AB2E-0A00127894B9}"/>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5DED0CF6-06FB-4662-8AA9-034FF1DA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6CAA5D97-2523-401D-965A-7ED8F6AC91C8}"/>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5" name="Rezervirano mjesto podnožja 4">
            <a:extLst>
              <a:ext uri="{FF2B5EF4-FFF2-40B4-BE49-F238E27FC236}">
                <a16:creationId xmlns:a16="http://schemas.microsoft.com/office/drawing/2014/main" id="{35238300-96E0-4243-8799-6826AC30C58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54AAC11-64BE-4024-8BC2-49FF7EB02DDB}"/>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330941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247CFE-1690-4E9A-A347-6838BD5A035D}"/>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88AE5F3-B6CF-4657-AE5D-D72C2A2A6C76}"/>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D0A69A1-44AD-4F8D-BBE7-4A2C0B982D45}"/>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5" name="Rezervirano mjesto podnožja 4">
            <a:extLst>
              <a:ext uri="{FF2B5EF4-FFF2-40B4-BE49-F238E27FC236}">
                <a16:creationId xmlns:a16="http://schemas.microsoft.com/office/drawing/2014/main" id="{D6AEFD3F-BD63-4D75-A165-A70C1215856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26BF1FE-1AB8-42CE-8B9C-C19E792872EE}"/>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248151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0F058428-E3C1-494F-9B4B-EFB42C91174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18EA98B-385C-425B-9A32-26FF2F2F83DE}"/>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FD2D693-23AE-4225-B47A-DA11A4BD6F7A}"/>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5" name="Rezervirano mjesto podnožja 4">
            <a:extLst>
              <a:ext uri="{FF2B5EF4-FFF2-40B4-BE49-F238E27FC236}">
                <a16:creationId xmlns:a16="http://schemas.microsoft.com/office/drawing/2014/main" id="{23679A4F-242B-4F4C-B295-F9E56975E93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8DE1694-EA16-46B7-A274-C7BA532F962D}"/>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140477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566D88-2C25-43A8-A9CD-53464093921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D9C25C8-F7AD-4E9C-90AC-69EEC847CD85}"/>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FD05EBE-567A-4A64-A15D-8AD0E0EFCEB9}"/>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5" name="Rezervirano mjesto podnožja 4">
            <a:extLst>
              <a:ext uri="{FF2B5EF4-FFF2-40B4-BE49-F238E27FC236}">
                <a16:creationId xmlns:a16="http://schemas.microsoft.com/office/drawing/2014/main" id="{229507F8-ABAF-471B-BC9A-D0B12E3319C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5B77B7D-B91F-46D3-AE57-471472CC5B17}"/>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206146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1B918A-FBBD-469F-82B8-F2CBD78AA2D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A3FA17E1-B73E-4619-A533-FC606EC2C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F2999B73-50DD-4510-A08F-373FCDD9E15F}"/>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5" name="Rezervirano mjesto podnožja 4">
            <a:extLst>
              <a:ext uri="{FF2B5EF4-FFF2-40B4-BE49-F238E27FC236}">
                <a16:creationId xmlns:a16="http://schemas.microsoft.com/office/drawing/2014/main" id="{73EBFB4B-7F02-4C3E-8C96-F23DC4FD637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6A1399B-D1E6-4362-93E8-DA5B196FD66B}"/>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32807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B950B8-F056-4423-93D6-B4F13732734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8DC4847-5CE6-4884-B1A8-FD8993F26847}"/>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66BB973-43ED-44EA-A8A0-37ABC91E260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950017FD-CF16-46DD-B45A-7ADCCFC970CE}"/>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6" name="Rezervirano mjesto podnožja 5">
            <a:extLst>
              <a:ext uri="{FF2B5EF4-FFF2-40B4-BE49-F238E27FC236}">
                <a16:creationId xmlns:a16="http://schemas.microsoft.com/office/drawing/2014/main" id="{4D54314E-0231-41DE-BD08-3750F366EB8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C73567B-8FDC-4969-A8D1-E7F1F8A50B4D}"/>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32464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0CEF5D-6D41-4E0C-81B1-AAEBF11309AA}"/>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90EDCC1B-8A37-47BC-9916-E92A4C423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7C43E33C-2FE4-4A88-9C98-D52B91D06259}"/>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2BF0E7B9-4BC3-4CFF-B2D2-8FE44B789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AC628E49-C690-44F2-9F8A-47C22E3F8504}"/>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F5D0A06C-8454-412E-9FF9-DC06A9AA5B73}"/>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8" name="Rezervirano mjesto podnožja 7">
            <a:extLst>
              <a:ext uri="{FF2B5EF4-FFF2-40B4-BE49-F238E27FC236}">
                <a16:creationId xmlns:a16="http://schemas.microsoft.com/office/drawing/2014/main" id="{63608428-C6E9-4C67-8DC6-A8E72F68579C}"/>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07B1AA56-2A30-4747-B8A4-7A3E59231C8A}"/>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209792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EFE068-91FF-457B-B8B6-DE012DDDAF8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FB0D8FEC-F28D-4AD6-8217-F80601753230}"/>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4" name="Rezervirano mjesto podnožja 3">
            <a:extLst>
              <a:ext uri="{FF2B5EF4-FFF2-40B4-BE49-F238E27FC236}">
                <a16:creationId xmlns:a16="http://schemas.microsoft.com/office/drawing/2014/main" id="{920F1739-B42A-4507-8B72-1EBE59155D64}"/>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8CB0F14-9183-4907-83F5-3CE32729A832}"/>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26613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977BC98-6E44-4BCC-BE00-2BD9D4F40F88}"/>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3" name="Rezervirano mjesto podnožja 2">
            <a:extLst>
              <a:ext uri="{FF2B5EF4-FFF2-40B4-BE49-F238E27FC236}">
                <a16:creationId xmlns:a16="http://schemas.microsoft.com/office/drawing/2014/main" id="{AA3E80E7-FF9B-417D-B61C-CDA96354309E}"/>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C4E8F4EA-A923-4DC7-B7C0-6C97FF98B29B}"/>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368203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8A9E5A-E85F-4480-8A4E-925B6F4F288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25059F7B-C6DB-49B0-8753-2E68D2124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31EADAF1-8753-426B-AC88-68877EFB7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7416384-8AE8-48B9-9611-E5C01B1CA948}"/>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6" name="Rezervirano mjesto podnožja 5">
            <a:extLst>
              <a:ext uri="{FF2B5EF4-FFF2-40B4-BE49-F238E27FC236}">
                <a16:creationId xmlns:a16="http://schemas.microsoft.com/office/drawing/2014/main" id="{2F867500-A435-4A33-8D39-3CED7B25289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36A21A6-5AC2-46FA-A89C-FCE82E3FA0EF}"/>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35086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11E5FF-5218-4CCE-91D0-C2365ADEA0C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A97E9B28-056C-4E93-81CE-3211BEAA3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7E7DCC3A-AE67-48C1-9019-5AFCAAF3A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82120665-DFD2-4A61-B4B3-7D1911E74B09}"/>
              </a:ext>
            </a:extLst>
          </p:cNvPr>
          <p:cNvSpPr>
            <a:spLocks noGrp="1"/>
          </p:cNvSpPr>
          <p:nvPr>
            <p:ph type="dt" sz="half" idx="10"/>
          </p:nvPr>
        </p:nvSpPr>
        <p:spPr/>
        <p:txBody>
          <a:bodyPr/>
          <a:lstStyle/>
          <a:p>
            <a:fld id="{7365CE97-C23A-4019-9274-AF5AADFA016B}" type="datetimeFigureOut">
              <a:rPr lang="hr-HR" smtClean="0"/>
              <a:t>1.6.2020.</a:t>
            </a:fld>
            <a:endParaRPr lang="hr-HR"/>
          </a:p>
        </p:txBody>
      </p:sp>
      <p:sp>
        <p:nvSpPr>
          <p:cNvPr id="6" name="Rezervirano mjesto podnožja 5">
            <a:extLst>
              <a:ext uri="{FF2B5EF4-FFF2-40B4-BE49-F238E27FC236}">
                <a16:creationId xmlns:a16="http://schemas.microsoft.com/office/drawing/2014/main" id="{AAF4EAA2-E456-4D48-BC4C-C241EFC5344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16D5F79-1C35-4062-B211-5419FA998483}"/>
              </a:ext>
            </a:extLst>
          </p:cNvPr>
          <p:cNvSpPr>
            <a:spLocks noGrp="1"/>
          </p:cNvSpPr>
          <p:nvPr>
            <p:ph type="sldNum" sz="quarter" idx="12"/>
          </p:nvPr>
        </p:nvSpPr>
        <p:spPr/>
        <p:txBody>
          <a:bodyPr/>
          <a:lstStyle/>
          <a:p>
            <a:fld id="{3A19B2E0-B34D-4C97-8298-448EDC634A82}" type="slidenum">
              <a:rPr lang="hr-HR" smtClean="0"/>
              <a:t>‹#›</a:t>
            </a:fld>
            <a:endParaRPr lang="hr-HR"/>
          </a:p>
        </p:txBody>
      </p:sp>
    </p:spTree>
    <p:extLst>
      <p:ext uri="{BB962C8B-B14F-4D97-AF65-F5344CB8AC3E}">
        <p14:creationId xmlns:p14="http://schemas.microsoft.com/office/powerpoint/2010/main" val="65120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8AD92A99-1D24-41D5-A706-FFD60B196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BC8EF1E-BBBA-412B-B57F-317C12DDE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72E5AB6-9637-49C1-8DAB-927DF817F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5CE97-C23A-4019-9274-AF5AADFA016B}" type="datetimeFigureOut">
              <a:rPr lang="hr-HR" smtClean="0"/>
              <a:t>1.6.2020.</a:t>
            </a:fld>
            <a:endParaRPr lang="hr-HR"/>
          </a:p>
        </p:txBody>
      </p:sp>
      <p:sp>
        <p:nvSpPr>
          <p:cNvPr id="5" name="Rezervirano mjesto podnožja 4">
            <a:extLst>
              <a:ext uri="{FF2B5EF4-FFF2-40B4-BE49-F238E27FC236}">
                <a16:creationId xmlns:a16="http://schemas.microsoft.com/office/drawing/2014/main" id="{218CE7B6-3796-4B9A-A8B4-CF3ABB2D2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CC3F4742-F6AB-437F-9C43-7FE3B467E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B2E0-B34D-4C97-8298-448EDC634A82}" type="slidenum">
              <a:rPr lang="hr-HR" smtClean="0"/>
              <a:t>‹#›</a:t>
            </a:fld>
            <a:endParaRPr lang="hr-HR"/>
          </a:p>
        </p:txBody>
      </p:sp>
    </p:spTree>
    <p:extLst>
      <p:ext uri="{BB962C8B-B14F-4D97-AF65-F5344CB8AC3E}">
        <p14:creationId xmlns:p14="http://schemas.microsoft.com/office/powerpoint/2010/main" val="39685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2" name="Straight Connector 21">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56B2ED5-5DCA-439A-9DE0-DE7E5DC83CDA}"/>
              </a:ext>
            </a:extLst>
          </p:cNvPr>
          <p:cNvSpPr>
            <a:spLocks noGrp="1"/>
          </p:cNvSpPr>
          <p:nvPr>
            <p:ph type="ctrTitle"/>
          </p:nvPr>
        </p:nvSpPr>
        <p:spPr>
          <a:xfrm>
            <a:off x="1060232" y="3941205"/>
            <a:ext cx="10071536" cy="929750"/>
          </a:xfrm>
        </p:spPr>
        <p:txBody>
          <a:bodyPr anchor="b">
            <a:normAutofit/>
          </a:bodyPr>
          <a:lstStyle/>
          <a:p>
            <a:r>
              <a:rPr lang="sr-Latn-CS" sz="2900" b="1" strike="noStrike" spc="-1" dirty="0" err="1">
                <a:solidFill>
                  <a:srgbClr val="FFC000"/>
                </a:solidFill>
                <a:latin typeface="Lucida Console" pitchFamily="49" charset="0"/>
              </a:rPr>
              <a:t>Mathematica</a:t>
            </a:r>
            <a:r>
              <a:rPr lang="sr-Latn-CS" sz="2900" b="1" strike="noStrike" spc="-1" dirty="0">
                <a:solidFill>
                  <a:srgbClr val="FFC000"/>
                </a:solidFill>
                <a:latin typeface="Lucida Console" pitchFamily="49" charset="0"/>
              </a:rPr>
              <a:t> </a:t>
            </a:r>
            <a:r>
              <a:rPr lang="sr-Latn-CS" sz="2900" b="1" strike="noStrike" spc="-1" dirty="0" err="1">
                <a:solidFill>
                  <a:srgbClr val="FFC000"/>
                </a:solidFill>
                <a:latin typeface="Lucida Console" pitchFamily="49" charset="0"/>
              </a:rPr>
              <a:t>regina</a:t>
            </a:r>
            <a:r>
              <a:rPr lang="sr-Latn-CS" sz="2900" b="1" strike="noStrike" spc="-1" dirty="0">
                <a:solidFill>
                  <a:srgbClr val="FFC000"/>
                </a:solidFill>
                <a:latin typeface="Lucida Console" pitchFamily="49" charset="0"/>
              </a:rPr>
              <a:t> </a:t>
            </a:r>
            <a:r>
              <a:rPr lang="sr-Latn-CS" sz="2900" b="1" strike="noStrike" spc="-1" dirty="0" err="1">
                <a:solidFill>
                  <a:srgbClr val="FFC000"/>
                </a:solidFill>
                <a:latin typeface="Lucida Console" pitchFamily="49" charset="0"/>
              </a:rPr>
              <a:t>omnium</a:t>
            </a:r>
            <a:r>
              <a:rPr lang="sr-Latn-CS" sz="2900" b="1" strike="noStrike" spc="-1" dirty="0">
                <a:solidFill>
                  <a:srgbClr val="FFC000"/>
                </a:solidFill>
                <a:latin typeface="Lucida Console" pitchFamily="49" charset="0"/>
              </a:rPr>
              <a:t> </a:t>
            </a:r>
            <a:r>
              <a:rPr lang="sr-Latn-CS" sz="2900" b="1" strike="noStrike" spc="-1" dirty="0" err="1">
                <a:solidFill>
                  <a:srgbClr val="FFC000"/>
                </a:solidFill>
                <a:latin typeface="Lucida Console" pitchFamily="49" charset="0"/>
              </a:rPr>
              <a:t>scientiarum</a:t>
            </a:r>
            <a:r>
              <a:rPr lang="sr-Latn-CS" sz="2900" b="1" strike="noStrike" spc="-1" dirty="0">
                <a:solidFill>
                  <a:srgbClr val="FFC000"/>
                </a:solidFill>
                <a:latin typeface="Lucida Console" pitchFamily="49" charset="0"/>
              </a:rPr>
              <a:t> et – </a:t>
            </a:r>
            <a:r>
              <a:rPr lang="sr-Latn-CS" sz="2900" b="1" strike="noStrike" spc="-1" dirty="0" err="1">
                <a:solidFill>
                  <a:srgbClr val="FFC000"/>
                </a:solidFill>
                <a:latin typeface="Lucida Console" pitchFamily="49" charset="0"/>
              </a:rPr>
              <a:t>learning</a:t>
            </a:r>
            <a:r>
              <a:rPr lang="sr-Latn-CS" sz="2900" b="1" strike="noStrike" spc="-1" dirty="0">
                <a:solidFill>
                  <a:srgbClr val="FFC000"/>
                </a:solidFill>
                <a:latin typeface="Lucida Console" pitchFamily="49" charset="0"/>
              </a:rPr>
              <a:t> </a:t>
            </a:r>
            <a:r>
              <a:rPr lang="sr-Latn-CS" sz="2900" b="1" strike="noStrike" spc="-1" dirty="0" err="1">
                <a:solidFill>
                  <a:srgbClr val="FFC000"/>
                </a:solidFill>
                <a:latin typeface="Lucida Console" pitchFamily="49" charset="0"/>
              </a:rPr>
              <a:t>path</a:t>
            </a:r>
            <a:r>
              <a:rPr lang="sr-Latn-CS" sz="2900" b="1" strike="noStrike" spc="-1" dirty="0">
                <a:solidFill>
                  <a:srgbClr val="FFC000"/>
                </a:solidFill>
                <a:latin typeface="Lucida Console" pitchFamily="49" charset="0"/>
              </a:rPr>
              <a:t> to </a:t>
            </a:r>
            <a:r>
              <a:rPr lang="sr-Latn-CS" sz="2900" b="1" strike="noStrike" spc="-1" dirty="0" err="1">
                <a:solidFill>
                  <a:srgbClr val="FFC000"/>
                </a:solidFill>
                <a:latin typeface="Lucida Console" pitchFamily="49" charset="0"/>
              </a:rPr>
              <a:t>success</a:t>
            </a:r>
            <a:endParaRPr lang="hr-HR" sz="2900" dirty="0">
              <a:solidFill>
                <a:srgbClr val="FFC000"/>
              </a:solidFill>
            </a:endParaRPr>
          </a:p>
        </p:txBody>
      </p:sp>
      <p:sp>
        <p:nvSpPr>
          <p:cNvPr id="3" name="Podnaslov 2">
            <a:extLst>
              <a:ext uri="{FF2B5EF4-FFF2-40B4-BE49-F238E27FC236}">
                <a16:creationId xmlns:a16="http://schemas.microsoft.com/office/drawing/2014/main" id="{021EB6A6-821E-4C73-8BDB-527F3997B1C9}"/>
              </a:ext>
            </a:extLst>
          </p:cNvPr>
          <p:cNvSpPr>
            <a:spLocks noGrp="1"/>
          </p:cNvSpPr>
          <p:nvPr>
            <p:ph type="subTitle" idx="1"/>
          </p:nvPr>
        </p:nvSpPr>
        <p:spPr>
          <a:xfrm>
            <a:off x="1060232" y="4984740"/>
            <a:ext cx="10071536" cy="448377"/>
          </a:xfrm>
        </p:spPr>
        <p:txBody>
          <a:bodyPr anchor="t">
            <a:normAutofit/>
          </a:bodyPr>
          <a:lstStyle/>
          <a:p>
            <a:r>
              <a:rPr lang="en-US" sz="2000" strike="noStrike" spc="-1" dirty="0">
                <a:solidFill>
                  <a:srgbClr val="002060"/>
                </a:solidFill>
                <a:latin typeface="Lucida Console" pitchFamily="49" charset="0"/>
              </a:rPr>
              <a:t>Activity for </a:t>
            </a:r>
            <a:r>
              <a:rPr lang="hr-HR" sz="2000" spc="-1" dirty="0" err="1">
                <a:solidFill>
                  <a:srgbClr val="002060"/>
                </a:solidFill>
                <a:latin typeface="Lucida Console" pitchFamily="49" charset="0"/>
              </a:rPr>
              <a:t>February</a:t>
            </a:r>
            <a:r>
              <a:rPr lang="hr-HR" sz="2000" strike="noStrike" spc="-1" dirty="0">
                <a:solidFill>
                  <a:srgbClr val="002060"/>
                </a:solidFill>
                <a:latin typeface="Lucida Console" pitchFamily="49" charset="0"/>
              </a:rPr>
              <a:t> 2020</a:t>
            </a:r>
            <a:endParaRPr lang="hr-HR" sz="2000" dirty="0">
              <a:solidFill>
                <a:srgbClr val="002060"/>
              </a:solidFill>
            </a:endParaRPr>
          </a:p>
        </p:txBody>
      </p:sp>
      <p:pic>
        <p:nvPicPr>
          <p:cNvPr id="6" name="Slika 5">
            <a:extLst>
              <a:ext uri="{FF2B5EF4-FFF2-40B4-BE49-F238E27FC236}">
                <a16:creationId xmlns:a16="http://schemas.microsoft.com/office/drawing/2014/main" id="{4A414785-5E4E-41C9-A8E1-A5813000B72B}"/>
              </a:ext>
            </a:extLst>
          </p:cNvPr>
          <p:cNvPicPr/>
          <p:nvPr/>
        </p:nvPicPr>
        <p:blipFill>
          <a:blip r:embed="rId2"/>
          <a:srcRect t="11403" b="20170"/>
          <a:stretch/>
        </p:blipFill>
        <p:spPr>
          <a:xfrm>
            <a:off x="897717" y="1932326"/>
            <a:ext cx="5069590" cy="476982"/>
          </a:xfrm>
          <a:prstGeom prst="rect">
            <a:avLst/>
          </a:prstGeom>
        </p:spPr>
      </p:pic>
      <p:pic>
        <p:nvPicPr>
          <p:cNvPr id="14" name="Picture 8">
            <a:extLst>
              <a:ext uri="{FF2B5EF4-FFF2-40B4-BE49-F238E27FC236}">
                <a16:creationId xmlns:a16="http://schemas.microsoft.com/office/drawing/2014/main" id="{4E02F250-BFAF-4717-8518-7C6584B7DA1F}"/>
              </a:ext>
            </a:extLst>
          </p:cNvPr>
          <p:cNvPicPr/>
          <p:nvPr/>
        </p:nvPicPr>
        <p:blipFill>
          <a:blip r:embed="rId3"/>
          <a:srcRect b="49851"/>
          <a:stretch/>
        </p:blipFill>
        <p:spPr>
          <a:xfrm>
            <a:off x="6228507" y="693820"/>
            <a:ext cx="5065776" cy="2953993"/>
          </a:xfrm>
          <a:prstGeom prst="rect">
            <a:avLst/>
          </a:prstGeom>
        </p:spPr>
      </p:pic>
    </p:spTree>
    <p:extLst>
      <p:ext uri="{BB962C8B-B14F-4D97-AF65-F5344CB8AC3E}">
        <p14:creationId xmlns:p14="http://schemas.microsoft.com/office/powerpoint/2010/main" val="35405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na zatvorenom, osoba, strop, stol&#10;&#10;Opis je automatski generiran">
            <a:extLst>
              <a:ext uri="{FF2B5EF4-FFF2-40B4-BE49-F238E27FC236}">
                <a16:creationId xmlns:a16="http://schemas.microsoft.com/office/drawing/2014/main" id="{7CAD8442-A96C-45ED-A9F7-774BA1D22FA3}"/>
              </a:ext>
            </a:extLst>
          </p:cNvPr>
          <p:cNvPicPr>
            <a:picLocks noChangeAspect="1"/>
          </p:cNvPicPr>
          <p:nvPr/>
        </p:nvPicPr>
        <p:blipFill rotWithShape="1">
          <a:blip r:embed="rId2">
            <a:extLst>
              <a:ext uri="{28A0092B-C50C-407E-A947-70E740481C1C}">
                <a14:useLocalDpi xmlns:a14="http://schemas.microsoft.com/office/drawing/2010/main" val="0"/>
              </a:ext>
            </a:extLst>
          </a:blip>
          <a:srcRect l="1454" t="9091" r="21836"/>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CF4B477C-9F34-4DA7-8E15-8AF65A310667}"/>
              </a:ext>
            </a:extLst>
          </p:cNvPr>
          <p:cNvSpPr>
            <a:spLocks noGrp="1"/>
          </p:cNvSpPr>
          <p:nvPr>
            <p:ph type="title"/>
          </p:nvPr>
        </p:nvSpPr>
        <p:spPr>
          <a:xfrm>
            <a:off x="371094" y="1161288"/>
            <a:ext cx="3438144" cy="1124712"/>
          </a:xfrm>
        </p:spPr>
        <p:txBody>
          <a:bodyPr anchor="b">
            <a:normAutofit/>
          </a:bodyPr>
          <a:lstStyle/>
          <a:p>
            <a:endParaRPr lang="hr-HR" sz="28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64D725F8-0A25-4DE1-97B0-FF9D9330B6DE}"/>
              </a:ext>
            </a:extLst>
          </p:cNvPr>
          <p:cNvSpPr>
            <a:spLocks noGrp="1"/>
          </p:cNvSpPr>
          <p:nvPr>
            <p:ph idx="1"/>
          </p:nvPr>
        </p:nvSpPr>
        <p:spPr>
          <a:xfrm>
            <a:off x="371094" y="2718054"/>
            <a:ext cx="3438906" cy="3207258"/>
          </a:xfrm>
        </p:spPr>
        <p:txBody>
          <a:bodyPr anchor="t">
            <a:normAutofit/>
          </a:bodyPr>
          <a:lstStyle/>
          <a:p>
            <a:pPr marL="0" indent="0" algn="ctr">
              <a:buNone/>
            </a:pPr>
            <a:r>
              <a:rPr lang="en-US" sz="1700" b="1" dirty="0">
                <a:solidFill>
                  <a:srgbClr val="FFC000"/>
                </a:solidFill>
              </a:rPr>
              <a:t>Students of the 8</a:t>
            </a:r>
            <a:r>
              <a:rPr lang="en-US" sz="1700" b="1" baseline="30000" dirty="0">
                <a:solidFill>
                  <a:srgbClr val="FFC000"/>
                </a:solidFill>
              </a:rPr>
              <a:t>th</a:t>
            </a:r>
            <a:r>
              <a:rPr lang="en-US" sz="1700" b="1" dirty="0">
                <a:solidFill>
                  <a:srgbClr val="FFC000"/>
                </a:solidFill>
              </a:rPr>
              <a:t> grade had a workshop called ‘Man is the master of everything?’. Aim of the workshop is that students, divided into groups, collect (Statistical system of Croatia), examine and graphically display statistical data about demographic and social changes in their own region, country, Europe and around the world. </a:t>
            </a:r>
            <a:endParaRPr lang="hr-HR" sz="1700" b="1" dirty="0">
              <a:solidFill>
                <a:srgbClr val="FFC000"/>
              </a:solidFill>
            </a:endParaRPr>
          </a:p>
          <a:p>
            <a:pPr marL="0" indent="0">
              <a:buNone/>
            </a:pPr>
            <a:endParaRPr lang="hr-HR" sz="1700" dirty="0"/>
          </a:p>
        </p:txBody>
      </p:sp>
    </p:spTree>
    <p:extLst>
      <p:ext uri="{BB962C8B-B14F-4D97-AF65-F5344CB8AC3E}">
        <p14:creationId xmlns:p14="http://schemas.microsoft.com/office/powerpoint/2010/main" val="30375385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87DA691-6686-4EF9-939D-8659BFCE74F4}"/>
              </a:ext>
            </a:extLst>
          </p:cNvPr>
          <p:cNvSpPr>
            <a:spLocks noGrp="1"/>
          </p:cNvSpPr>
          <p:nvPr>
            <p:ph type="title"/>
          </p:nvPr>
        </p:nvSpPr>
        <p:spPr>
          <a:xfrm>
            <a:off x="795528" y="386930"/>
            <a:ext cx="10141799" cy="1300554"/>
          </a:xfrm>
        </p:spPr>
        <p:txBody>
          <a:bodyPr anchor="b">
            <a:normAutofit/>
          </a:bodyPr>
          <a:lstStyle/>
          <a:p>
            <a:r>
              <a:rPr lang="en-US" sz="2800" b="1" dirty="0">
                <a:solidFill>
                  <a:srgbClr val="FFC000"/>
                </a:solidFill>
              </a:rPr>
              <a:t>Take a look at what we did in </a:t>
            </a:r>
            <a:r>
              <a:rPr lang="hr-HR" sz="2800" b="1" dirty="0" err="1">
                <a:solidFill>
                  <a:srgbClr val="FFC000"/>
                </a:solidFill>
              </a:rPr>
              <a:t>February</a:t>
            </a:r>
            <a:r>
              <a:rPr lang="en-US" sz="2800" b="1" dirty="0">
                <a:solidFill>
                  <a:srgbClr val="FFC000"/>
                </a:solidFill>
              </a:rPr>
              <a:t> 2020</a:t>
            </a:r>
            <a:r>
              <a:rPr lang="hr-HR" sz="2800" b="1" dirty="0">
                <a:solidFill>
                  <a:srgbClr val="FFC000"/>
                </a:solidFill>
              </a:rPr>
              <a:t>.</a:t>
            </a:r>
            <a:br>
              <a:rPr lang="en-US" sz="2800" b="1" dirty="0">
                <a:solidFill>
                  <a:srgbClr val="FFC000"/>
                </a:solidFill>
              </a:rPr>
            </a:br>
            <a:r>
              <a:rPr lang="en-US" sz="2800" b="1" dirty="0">
                <a:solidFill>
                  <a:srgbClr val="FFC000"/>
                </a:solidFill>
              </a:rPr>
              <a:t>We hope you will like it</a:t>
            </a:r>
            <a:r>
              <a:rPr lang="hr-HR" sz="2800" b="1" dirty="0">
                <a:solidFill>
                  <a:srgbClr val="FFC000"/>
                </a:solidFill>
              </a:rPr>
              <a:t>! </a:t>
            </a:r>
            <a:r>
              <a:rPr lang="hr-HR" sz="2800" b="1" dirty="0">
                <a:solidFill>
                  <a:srgbClr val="FFC000"/>
                </a:solidFill>
                <a:sym typeface="Wingdings" panose="05000000000000000000" pitchFamily="2" charset="2"/>
              </a:rPr>
              <a:t></a:t>
            </a:r>
            <a:endParaRPr lang="hr-HR" sz="2800" b="1" dirty="0">
              <a:solidFill>
                <a:srgbClr val="FFC000"/>
              </a:solidFill>
            </a:endParaRP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osoba, poziranje, grupa, fotografija&#10;&#10;Opis je automatski generiran">
            <a:extLst>
              <a:ext uri="{FF2B5EF4-FFF2-40B4-BE49-F238E27FC236}">
                <a16:creationId xmlns:a16="http://schemas.microsoft.com/office/drawing/2014/main" id="{1413F78D-7231-4A19-9F23-430721BEF901}"/>
              </a:ext>
            </a:extLst>
          </p:cNvPr>
          <p:cNvPicPr>
            <a:picLocks noChangeAspect="1"/>
          </p:cNvPicPr>
          <p:nvPr/>
        </p:nvPicPr>
        <p:blipFill rotWithShape="1">
          <a:blip r:embed="rId2">
            <a:extLst>
              <a:ext uri="{28A0092B-C50C-407E-A947-70E740481C1C}">
                <a14:useLocalDpi xmlns:a14="http://schemas.microsoft.com/office/drawing/2010/main" val="0"/>
              </a:ext>
            </a:extLst>
          </a:blip>
          <a:srcRect r="7442"/>
          <a:stretch/>
        </p:blipFill>
        <p:spPr>
          <a:xfrm>
            <a:off x="635295" y="2524715"/>
            <a:ext cx="5150277" cy="3714244"/>
          </a:xfrm>
          <a:prstGeom prst="rect">
            <a:avLst/>
          </a:prstGeom>
        </p:spPr>
      </p:pic>
      <p:sp>
        <p:nvSpPr>
          <p:cNvPr id="3" name="Rezervirano mjesto sadržaja 2">
            <a:extLst>
              <a:ext uri="{FF2B5EF4-FFF2-40B4-BE49-F238E27FC236}">
                <a16:creationId xmlns:a16="http://schemas.microsoft.com/office/drawing/2014/main" id="{DA5E6276-2B3D-47E7-A4BF-99804CF9D683}"/>
              </a:ext>
            </a:extLst>
          </p:cNvPr>
          <p:cNvSpPr>
            <a:spLocks noGrp="1"/>
          </p:cNvSpPr>
          <p:nvPr>
            <p:ph idx="1"/>
          </p:nvPr>
        </p:nvSpPr>
        <p:spPr>
          <a:xfrm>
            <a:off x="6406429" y="2599509"/>
            <a:ext cx="4530898" cy="3639450"/>
          </a:xfrm>
        </p:spPr>
        <p:txBody>
          <a:bodyPr anchor="ctr">
            <a:normAutofit/>
          </a:bodyPr>
          <a:lstStyle/>
          <a:p>
            <a:r>
              <a:rPr lang="en-US" sz="1400" b="1" dirty="0"/>
              <a:t>First group showed statistical data about external migration of inhabitants of Croatia (dzs.hr) 2009.- 2018.</a:t>
            </a:r>
            <a:endParaRPr lang="hr-HR" sz="1400" b="1" dirty="0"/>
          </a:p>
          <a:p>
            <a:r>
              <a:rPr lang="en-US" sz="1400" b="1" dirty="0"/>
              <a:t>Second group showed statistical data of migrations from Croatia to other countries.</a:t>
            </a:r>
            <a:endParaRPr lang="hr-HR" sz="1400" b="1" dirty="0"/>
          </a:p>
          <a:p>
            <a:r>
              <a:rPr lang="en-US" sz="1400" b="1" dirty="0"/>
              <a:t>Third group researched immigrants and emigrants in </a:t>
            </a:r>
            <a:r>
              <a:rPr lang="en-US" sz="1400" b="1" dirty="0" err="1"/>
              <a:t>Virovitičko</a:t>
            </a:r>
            <a:r>
              <a:rPr lang="en-US" sz="1400" b="1" dirty="0"/>
              <a:t> – </a:t>
            </a:r>
            <a:r>
              <a:rPr lang="en-US" sz="1400" b="1" dirty="0" err="1"/>
              <a:t>podravska</a:t>
            </a:r>
            <a:r>
              <a:rPr lang="en-US" sz="1400" b="1" dirty="0"/>
              <a:t> county 2014.-2018.</a:t>
            </a:r>
            <a:endParaRPr lang="hr-HR" sz="1400" b="1" dirty="0"/>
          </a:p>
          <a:p>
            <a:r>
              <a:rPr lang="en-US" sz="1400" b="1" dirty="0"/>
              <a:t>Based on the collected data all three groups of students made, lead by contemporary learning methods, bar and pivot diagram of migrations in the Microsoft Excel program. Learning outcomes were realized through collection and analysis of data and exhibition of the work on the project board in school which is the end-result of the activity. </a:t>
            </a:r>
            <a:endParaRPr lang="hr-HR" sz="1400" b="1" dirty="0"/>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30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7F7809F-7E6F-43AA-B5BD-969F9DECB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lika 10" descr="Slika na kojoj se prikazuje na zatvorenom, osoba, sjedenje, ljudi&#10;&#10;Opis je automatski generiran">
            <a:extLst>
              <a:ext uri="{FF2B5EF4-FFF2-40B4-BE49-F238E27FC236}">
                <a16:creationId xmlns:a16="http://schemas.microsoft.com/office/drawing/2014/main" id="{76CA6F82-190C-4681-BE06-78922983B238}"/>
              </a:ext>
            </a:extLst>
          </p:cNvPr>
          <p:cNvPicPr>
            <a:picLocks noChangeAspect="1"/>
          </p:cNvPicPr>
          <p:nvPr/>
        </p:nvPicPr>
        <p:blipFill rotWithShape="1">
          <a:blip r:embed="rId2">
            <a:extLst>
              <a:ext uri="{28A0092B-C50C-407E-A947-70E740481C1C}">
                <a14:useLocalDpi xmlns:a14="http://schemas.microsoft.com/office/drawing/2010/main" val="0"/>
              </a:ext>
            </a:extLst>
          </a:blip>
          <a:srcRect l="20188" r="14222" b="2"/>
          <a:stretch/>
        </p:blipFill>
        <p:spPr>
          <a:xfrm>
            <a:off x="20" y="10"/>
            <a:ext cx="3153821" cy="3209534"/>
          </a:xfrm>
          <a:prstGeom prst="rect">
            <a:avLst/>
          </a:prstGeom>
        </p:spPr>
      </p:pic>
      <p:pic>
        <p:nvPicPr>
          <p:cNvPr id="9" name="Slika 8" descr="Slika na kojoj se prikazuje na zatvorenom, sjedenje, stol, žena&#10;&#10;Opis je automatski generiran">
            <a:extLst>
              <a:ext uri="{FF2B5EF4-FFF2-40B4-BE49-F238E27FC236}">
                <a16:creationId xmlns:a16="http://schemas.microsoft.com/office/drawing/2014/main" id="{81648779-F596-4D40-8F80-7773C271CE62}"/>
              </a:ext>
            </a:extLst>
          </p:cNvPr>
          <p:cNvPicPr>
            <a:picLocks noChangeAspect="1"/>
          </p:cNvPicPr>
          <p:nvPr/>
        </p:nvPicPr>
        <p:blipFill rotWithShape="1">
          <a:blip r:embed="rId3">
            <a:extLst>
              <a:ext uri="{28A0092B-C50C-407E-A947-70E740481C1C}">
                <a14:useLocalDpi xmlns:a14="http://schemas.microsoft.com/office/drawing/2010/main" val="0"/>
              </a:ext>
            </a:extLst>
          </a:blip>
          <a:srcRect l="24911" r="-1" b="-1"/>
          <a:stretch/>
        </p:blipFill>
        <p:spPr>
          <a:xfrm rot="16200000">
            <a:off x="-197005" y="3507153"/>
            <a:ext cx="3547852" cy="3153841"/>
          </a:xfrm>
          <a:prstGeom prst="rect">
            <a:avLst/>
          </a:prstGeom>
        </p:spPr>
      </p:pic>
      <p:pic>
        <p:nvPicPr>
          <p:cNvPr id="7" name="Slika 6" descr="Slika na kojoj se prikazuje na zatvorenom, osoba, stol, dječak&#10;&#10;Opis je automatski generiran">
            <a:extLst>
              <a:ext uri="{FF2B5EF4-FFF2-40B4-BE49-F238E27FC236}">
                <a16:creationId xmlns:a16="http://schemas.microsoft.com/office/drawing/2014/main" id="{FB11849B-AD87-4279-984D-8F3E9537D361}"/>
              </a:ext>
            </a:extLst>
          </p:cNvPr>
          <p:cNvPicPr>
            <a:picLocks noChangeAspect="1"/>
          </p:cNvPicPr>
          <p:nvPr/>
        </p:nvPicPr>
        <p:blipFill rotWithShape="1">
          <a:blip r:embed="rId4">
            <a:extLst>
              <a:ext uri="{28A0092B-C50C-407E-A947-70E740481C1C}">
                <a14:useLocalDpi xmlns:a14="http://schemas.microsoft.com/office/drawing/2010/main" val="0"/>
              </a:ext>
            </a:extLst>
          </a:blip>
          <a:srcRect l="39790" r="8288" b="-2"/>
          <a:stretch/>
        </p:blipFill>
        <p:spPr>
          <a:xfrm>
            <a:off x="3254444" y="10"/>
            <a:ext cx="3781391" cy="4133078"/>
          </a:xfrm>
          <a:prstGeom prst="rect">
            <a:avLst/>
          </a:prstGeom>
        </p:spPr>
      </p:pic>
      <p:pic>
        <p:nvPicPr>
          <p:cNvPr id="5" name="Slika 4" descr="Slika na kojoj se prikazuje na zatvorenom, strop, stol, soba&#10;&#10;Opis je automatski generiran">
            <a:extLst>
              <a:ext uri="{FF2B5EF4-FFF2-40B4-BE49-F238E27FC236}">
                <a16:creationId xmlns:a16="http://schemas.microsoft.com/office/drawing/2014/main" id="{57E580EF-5A9D-4D28-91B8-C6BFD31AE0BA}"/>
              </a:ext>
            </a:extLst>
          </p:cNvPr>
          <p:cNvPicPr>
            <a:picLocks noChangeAspect="1"/>
          </p:cNvPicPr>
          <p:nvPr/>
        </p:nvPicPr>
        <p:blipFill rotWithShape="1">
          <a:blip r:embed="rId5">
            <a:extLst>
              <a:ext uri="{28A0092B-C50C-407E-A947-70E740481C1C}">
                <a14:useLocalDpi xmlns:a14="http://schemas.microsoft.com/office/drawing/2010/main" val="0"/>
              </a:ext>
            </a:extLst>
          </a:blip>
          <a:srcRect l="3820" r="1" b="1"/>
          <a:stretch/>
        </p:blipFill>
        <p:spPr>
          <a:xfrm>
            <a:off x="3254444" y="4233672"/>
            <a:ext cx="3781391" cy="2624328"/>
          </a:xfrm>
          <a:prstGeom prst="rect">
            <a:avLst/>
          </a:prstGeom>
        </p:spPr>
      </p:pic>
      <p:sp useBgFill="1">
        <p:nvSpPr>
          <p:cNvPr id="18" name="Rectangle 17">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8785"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776"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0691"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8AF6376F-6442-4211-B73A-A4A6D8CF9B92}"/>
              </a:ext>
            </a:extLst>
          </p:cNvPr>
          <p:cNvSpPr>
            <a:spLocks noGrp="1"/>
          </p:cNvSpPr>
          <p:nvPr>
            <p:ph idx="1"/>
          </p:nvPr>
        </p:nvSpPr>
        <p:spPr>
          <a:xfrm>
            <a:off x="7799832" y="728456"/>
            <a:ext cx="3721608" cy="5141992"/>
          </a:xfrm>
        </p:spPr>
        <p:txBody>
          <a:bodyPr>
            <a:normAutofit lnSpcReduction="10000"/>
          </a:bodyPr>
          <a:lstStyle/>
          <a:p>
            <a:pPr marL="0" indent="0" algn="ctr">
              <a:buNone/>
            </a:pPr>
            <a:r>
              <a:rPr lang="en-US" sz="1800" dirty="0"/>
              <a:t>Motivation for the activity comes out of the fact that people migrate out of economic, social and demographic changes. By researching behavior of primates, their social relations where one of them represents the leader, we concluded that we behave very similar to primates. How a society of primates behaves – migrates from the area that is bad to a one that is better for life. In the civilized age of the human world this looks a little bit different even though the principles are the same. Lead by that topic, students watched a movie called ‘Jane’s journey’ – Life path of Jane Goodall’, about an English woman who researched about chimpanzees in Africa (Jane – ‘If we are the most intelligent species that ever lived on our planet, how come we are destroying it?’). </a:t>
            </a:r>
            <a:endParaRPr lang="hr-HR" sz="1800" dirty="0"/>
          </a:p>
          <a:p>
            <a:pPr marL="0" indent="0">
              <a:buNone/>
            </a:pPr>
            <a:endParaRPr lang="hr-HR" sz="1300" dirty="0"/>
          </a:p>
        </p:txBody>
      </p:sp>
    </p:spTree>
    <p:extLst>
      <p:ext uri="{BB962C8B-B14F-4D97-AF65-F5344CB8AC3E}">
        <p14:creationId xmlns:p14="http://schemas.microsoft.com/office/powerpoint/2010/main" val="82147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195F573-7863-4299-A74E-8E0308918F1B}"/>
              </a:ext>
            </a:extLst>
          </p:cNvPr>
          <p:cNvSpPr>
            <a:spLocks noGrp="1"/>
          </p:cNvSpPr>
          <p:nvPr>
            <p:ph type="title"/>
          </p:nvPr>
        </p:nvSpPr>
        <p:spPr>
          <a:xfrm>
            <a:off x="793662" y="386930"/>
            <a:ext cx="10066122" cy="1298448"/>
          </a:xfrm>
        </p:spPr>
        <p:txBody>
          <a:bodyPr anchor="b">
            <a:normAutofit/>
          </a:bodyPr>
          <a:lstStyle/>
          <a:p>
            <a:r>
              <a:rPr lang="en-US" sz="4800" b="1" dirty="0"/>
              <a:t>Additionally:</a:t>
            </a:r>
            <a:endParaRPr lang="hr-HR" sz="48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771CFA04-029A-49A1-A8D7-B9C849951516}"/>
              </a:ext>
            </a:extLst>
          </p:cNvPr>
          <p:cNvSpPr>
            <a:spLocks noGrp="1"/>
          </p:cNvSpPr>
          <p:nvPr>
            <p:ph idx="1"/>
          </p:nvPr>
        </p:nvSpPr>
        <p:spPr>
          <a:xfrm>
            <a:off x="793661" y="2599509"/>
            <a:ext cx="4530898" cy="3639450"/>
          </a:xfrm>
        </p:spPr>
        <p:txBody>
          <a:bodyPr anchor="ctr">
            <a:normAutofit/>
          </a:bodyPr>
          <a:lstStyle/>
          <a:p>
            <a:r>
              <a:rPr lang="en-US" sz="1600" dirty="0"/>
              <a:t>The activity is created and accomplished by Math teachers Denis </a:t>
            </a:r>
            <a:r>
              <a:rPr lang="en-US" sz="1600" dirty="0" err="1"/>
              <a:t>Vujanović</a:t>
            </a:r>
            <a:r>
              <a:rPr lang="en-US" sz="1600" dirty="0"/>
              <a:t> and Anita Jukić in cooperation with English teacher </a:t>
            </a:r>
            <a:r>
              <a:rPr lang="en-US" sz="1600" dirty="0" err="1"/>
              <a:t>Dražena</a:t>
            </a:r>
            <a:r>
              <a:rPr lang="en-US" sz="1600" dirty="0"/>
              <a:t> </a:t>
            </a:r>
            <a:r>
              <a:rPr lang="en-US" sz="1600" dirty="0" err="1"/>
              <a:t>Vujanović</a:t>
            </a:r>
            <a:r>
              <a:rPr lang="en-US" sz="1600" dirty="0"/>
              <a:t>.</a:t>
            </a:r>
            <a:endParaRPr lang="hr-HR" sz="1600" dirty="0"/>
          </a:p>
          <a:p>
            <a:r>
              <a:rPr lang="en-US" sz="1600" dirty="0"/>
              <a:t>The activity is accompanied by making a short film in English which will be released on a transnational meeting in Romania and Poland 2020. In purpose of making this kind of a film, the activity is translated in English and leading actors are students who present their knowledge through the activity. For documenting the activity, we are going to use multimedia equipment, photo camera, camera, internet, You Tube channel and Adobe Premiere Pro program.</a:t>
            </a:r>
            <a:endParaRPr lang="hr-HR" sz="1600" dirty="0"/>
          </a:p>
        </p:txBody>
      </p:sp>
      <p:pic>
        <p:nvPicPr>
          <p:cNvPr id="5" name="Slika 4" descr="Slika na kojoj se prikazuje zeleno&#10;&#10;Opis je automatski generiran">
            <a:extLst>
              <a:ext uri="{FF2B5EF4-FFF2-40B4-BE49-F238E27FC236}">
                <a16:creationId xmlns:a16="http://schemas.microsoft.com/office/drawing/2014/main" id="{A39EC28B-2C87-478F-AD89-274CF9F5DF6B}"/>
              </a:ext>
            </a:extLst>
          </p:cNvPr>
          <p:cNvPicPr>
            <a:picLocks noChangeAspect="1"/>
          </p:cNvPicPr>
          <p:nvPr/>
        </p:nvPicPr>
        <p:blipFill rotWithShape="1">
          <a:blip r:embed="rId2">
            <a:extLst>
              <a:ext uri="{28A0092B-C50C-407E-A947-70E740481C1C}">
                <a14:useLocalDpi xmlns:a14="http://schemas.microsoft.com/office/drawing/2010/main" val="0"/>
              </a:ext>
            </a:extLst>
          </a:blip>
          <a:srcRect t="1804" r="2" b="2042"/>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11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CE7DC53-6A2F-4831-ABB9-E878FC81BFAB}"/>
              </a:ext>
            </a:extLst>
          </p:cNvPr>
          <p:cNvSpPr>
            <a:spLocks noGrp="1"/>
          </p:cNvSpPr>
          <p:nvPr>
            <p:ph type="title"/>
          </p:nvPr>
        </p:nvSpPr>
        <p:spPr>
          <a:xfrm>
            <a:off x="9267909" y="2023110"/>
            <a:ext cx="2469624" cy="2846070"/>
          </a:xfrm>
        </p:spPr>
        <p:txBody>
          <a:bodyPr vert="horz" lIns="91440" tIns="45720" rIns="91440" bIns="45720" rtlCol="0" anchor="ctr">
            <a:normAutofit fontScale="90000"/>
          </a:bodyPr>
          <a:lstStyle/>
          <a:p>
            <a:pPr algn="ctr"/>
            <a:r>
              <a:rPr lang="hr-HR" sz="3700" dirty="0" err="1"/>
              <a:t>Evaluation</a:t>
            </a:r>
            <a:r>
              <a:rPr lang="hr-HR" sz="3700"/>
              <a:t>:</a:t>
            </a:r>
            <a:br>
              <a:rPr lang="hr-HR" sz="3700"/>
            </a:br>
            <a:r>
              <a:rPr lang="hr-HR" sz="3700"/>
              <a:t>W</a:t>
            </a:r>
            <a:r>
              <a:rPr lang="en-US" sz="3700" dirty="0"/>
              <a:t>e rated the activity with excellent</a:t>
            </a:r>
            <a:r>
              <a:rPr lang="hr-HR" sz="3700" dirty="0"/>
              <a:t>! </a:t>
            </a:r>
            <a:r>
              <a:rPr lang="hr-HR" sz="3700" dirty="0">
                <a:sym typeface="Wingdings" panose="05000000000000000000" pitchFamily="2" charset="2"/>
              </a:rPr>
              <a:t></a:t>
            </a:r>
            <a:endParaRPr lang="en-US" sz="3700" dirty="0"/>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descr="Slika na kojoj se prikazuje na zatvorenom, stol, osoba, strop&#10;&#10;Opis je automatski generiran">
            <a:extLst>
              <a:ext uri="{FF2B5EF4-FFF2-40B4-BE49-F238E27FC236}">
                <a16:creationId xmlns:a16="http://schemas.microsoft.com/office/drawing/2014/main" id="{69D4669A-C525-45DE-A857-2C118C44B3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59" r="-1" b="-1"/>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947434"/>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470</Words>
  <Application>Microsoft Office PowerPoint</Application>
  <PresentationFormat>Široki zaslon</PresentationFormat>
  <Paragraphs>13</Paragraphs>
  <Slides>6</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6</vt:i4>
      </vt:variant>
    </vt:vector>
  </HeadingPairs>
  <TitlesOfParts>
    <vt:vector size="11" baseType="lpstr">
      <vt:lpstr>Arial</vt:lpstr>
      <vt:lpstr>Calibri</vt:lpstr>
      <vt:lpstr>Calibri Light</vt:lpstr>
      <vt:lpstr>Lucida Console</vt:lpstr>
      <vt:lpstr>Tema sustava Office</vt:lpstr>
      <vt:lpstr>Mathematica regina omnium scientiarum et – learning path to success</vt:lpstr>
      <vt:lpstr>PowerPoint prezentacija</vt:lpstr>
      <vt:lpstr>Take a look at what we did in February 2020. We hope you will like it! </vt:lpstr>
      <vt:lpstr>PowerPoint prezentacija</vt:lpstr>
      <vt:lpstr>Additionally:</vt:lpstr>
      <vt:lpstr>Evaluation: We rated the activity with excellent!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 regina omnium scientiarum et – learning path to success</dc:title>
  <dc:creator>Anita Jukić</dc:creator>
  <cp:lastModifiedBy>Anita Jukić</cp:lastModifiedBy>
  <cp:revision>3</cp:revision>
  <dcterms:created xsi:type="dcterms:W3CDTF">2020-06-01T08:30:09Z</dcterms:created>
  <dcterms:modified xsi:type="dcterms:W3CDTF">2020-06-01T08:42:15Z</dcterms:modified>
</cp:coreProperties>
</file>