
<file path=[Content_Types].xml><?xml version="1.0" encoding="utf-8"?>
<Types xmlns="http://schemas.openxmlformats.org/package/2006/content-types">
  <Default Extension="HEIC"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6672E-7BDC-4D31-9469-ED964F7FB09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B7C5B80-EA09-485C-9A3C-5780012A7136}">
      <dgm:prSet/>
      <dgm:spPr/>
      <dgm:t>
        <a:bodyPr/>
        <a:lstStyle/>
        <a:p>
          <a:r>
            <a:rPr lang="en-US"/>
            <a:t>watching of a catastrophe movie The Impossible (2012.)</a:t>
          </a:r>
        </a:p>
      </dgm:t>
    </dgm:pt>
    <dgm:pt modelId="{B40FFB3E-2BB3-4F75-8F27-C8CB9C2CC9ED}" type="parTrans" cxnId="{2B8D44C5-8BAB-46F9-B96C-CACBBEF65E21}">
      <dgm:prSet/>
      <dgm:spPr/>
      <dgm:t>
        <a:bodyPr/>
        <a:lstStyle/>
        <a:p>
          <a:endParaRPr lang="en-US"/>
        </a:p>
      </dgm:t>
    </dgm:pt>
    <dgm:pt modelId="{F042B05F-6BA4-44E8-99C5-F8C4A5AA2AAC}" type="sibTrans" cxnId="{2B8D44C5-8BAB-46F9-B96C-CACBBEF65E21}">
      <dgm:prSet/>
      <dgm:spPr/>
      <dgm:t>
        <a:bodyPr/>
        <a:lstStyle/>
        <a:p>
          <a:endParaRPr lang="en-US"/>
        </a:p>
      </dgm:t>
    </dgm:pt>
    <dgm:pt modelId="{5F4BC57B-64BC-4F05-ACEE-273C8C94F766}">
      <dgm:prSet/>
      <dgm:spPr/>
      <dgm:t>
        <a:bodyPr/>
        <a:lstStyle/>
        <a:p>
          <a:r>
            <a:rPr lang="en-US"/>
            <a:t>expression of emotions about the movie with exit cards</a:t>
          </a:r>
        </a:p>
      </dgm:t>
    </dgm:pt>
    <dgm:pt modelId="{95D3817F-A86D-4533-B939-932A5270FE7B}" type="parTrans" cxnId="{4B630972-F9A9-4B4F-86E1-D8FE6C07B2A6}">
      <dgm:prSet/>
      <dgm:spPr/>
      <dgm:t>
        <a:bodyPr/>
        <a:lstStyle/>
        <a:p>
          <a:endParaRPr lang="en-US"/>
        </a:p>
      </dgm:t>
    </dgm:pt>
    <dgm:pt modelId="{822FC703-CDFD-4363-ACFE-018AABA6D9E8}" type="sibTrans" cxnId="{4B630972-F9A9-4B4F-86E1-D8FE6C07B2A6}">
      <dgm:prSet/>
      <dgm:spPr/>
      <dgm:t>
        <a:bodyPr/>
        <a:lstStyle/>
        <a:p>
          <a:endParaRPr lang="en-US"/>
        </a:p>
      </dgm:t>
    </dgm:pt>
    <dgm:pt modelId="{255476D7-9453-434C-B82C-1BE6BD072467}">
      <dgm:prSet/>
      <dgm:spPr/>
      <dgm:t>
        <a:bodyPr/>
        <a:lstStyle/>
        <a:p>
          <a:r>
            <a:rPr lang="en-US"/>
            <a:t>solving a movie quiz</a:t>
          </a:r>
        </a:p>
      </dgm:t>
    </dgm:pt>
    <dgm:pt modelId="{B46FD2D4-68EA-4F79-B597-8E07BD7A99ED}" type="parTrans" cxnId="{3D2FE56A-C896-4BB6-A8FA-93660A6D016E}">
      <dgm:prSet/>
      <dgm:spPr/>
      <dgm:t>
        <a:bodyPr/>
        <a:lstStyle/>
        <a:p>
          <a:endParaRPr lang="en-US"/>
        </a:p>
      </dgm:t>
    </dgm:pt>
    <dgm:pt modelId="{46769A60-4CE2-44CD-9996-046D04AD5100}" type="sibTrans" cxnId="{3D2FE56A-C896-4BB6-A8FA-93660A6D016E}">
      <dgm:prSet/>
      <dgm:spPr/>
      <dgm:t>
        <a:bodyPr/>
        <a:lstStyle/>
        <a:p>
          <a:endParaRPr lang="en-US"/>
        </a:p>
      </dgm:t>
    </dgm:pt>
    <dgm:pt modelId="{F569AD21-2D9B-4C69-987A-89D53974D8C3}">
      <dgm:prSet/>
      <dgm:spPr/>
      <dgm:t>
        <a:bodyPr/>
        <a:lstStyle/>
        <a:p>
          <a:r>
            <a:rPr lang="en-US"/>
            <a:t>watching a presentation about the movie and the true event (tsunami of 2014.) on which the movie is based</a:t>
          </a:r>
        </a:p>
      </dgm:t>
    </dgm:pt>
    <dgm:pt modelId="{6210797C-22B6-487E-B05B-67998A0CBFE2}" type="parTrans" cxnId="{877BD1C2-0868-4011-994E-DCEB47C5050A}">
      <dgm:prSet/>
      <dgm:spPr/>
      <dgm:t>
        <a:bodyPr/>
        <a:lstStyle/>
        <a:p>
          <a:endParaRPr lang="en-US"/>
        </a:p>
      </dgm:t>
    </dgm:pt>
    <dgm:pt modelId="{C5CD8901-2F0D-4060-8504-606A80605FE6}" type="sibTrans" cxnId="{877BD1C2-0868-4011-994E-DCEB47C5050A}">
      <dgm:prSet/>
      <dgm:spPr/>
      <dgm:t>
        <a:bodyPr/>
        <a:lstStyle/>
        <a:p>
          <a:endParaRPr lang="en-US"/>
        </a:p>
      </dgm:t>
    </dgm:pt>
    <dgm:pt modelId="{00F7073A-6C63-4A73-957E-D357BB86D7E6}">
      <dgm:prSet/>
      <dgm:spPr/>
      <dgm:t>
        <a:bodyPr/>
        <a:lstStyle/>
        <a:p>
          <a:r>
            <a:rPr lang="en-US"/>
            <a:t>creative expression of students – blackout poetry based on the Letter of an Indian chief of Seattle</a:t>
          </a:r>
        </a:p>
      </dgm:t>
    </dgm:pt>
    <dgm:pt modelId="{DC9C2932-0C13-4BFE-AFB5-D8E173F72CA6}" type="parTrans" cxnId="{265E62D2-A862-4697-AF96-88D6F3BB769E}">
      <dgm:prSet/>
      <dgm:spPr/>
      <dgm:t>
        <a:bodyPr/>
        <a:lstStyle/>
        <a:p>
          <a:endParaRPr lang="en-US"/>
        </a:p>
      </dgm:t>
    </dgm:pt>
    <dgm:pt modelId="{E5007DE8-81FB-4737-AF0F-FFA19100E786}" type="sibTrans" cxnId="{265E62D2-A862-4697-AF96-88D6F3BB769E}">
      <dgm:prSet/>
      <dgm:spPr/>
      <dgm:t>
        <a:bodyPr/>
        <a:lstStyle/>
        <a:p>
          <a:endParaRPr lang="en-US"/>
        </a:p>
      </dgm:t>
    </dgm:pt>
    <dgm:pt modelId="{B4B4D15C-56BA-4AD1-87A9-5088F24D7E17}" type="pres">
      <dgm:prSet presAssocID="{0726672E-7BDC-4D31-9469-ED964F7FB095}" presName="diagram" presStyleCnt="0">
        <dgm:presLayoutVars>
          <dgm:dir/>
          <dgm:resizeHandles val="exact"/>
        </dgm:presLayoutVars>
      </dgm:prSet>
      <dgm:spPr/>
    </dgm:pt>
    <dgm:pt modelId="{2B1D06F9-D958-4571-8879-39DD559A5B4A}" type="pres">
      <dgm:prSet presAssocID="{FB7C5B80-EA09-485C-9A3C-5780012A7136}" presName="node" presStyleLbl="node1" presStyleIdx="0" presStyleCnt="5">
        <dgm:presLayoutVars>
          <dgm:bulletEnabled val="1"/>
        </dgm:presLayoutVars>
      </dgm:prSet>
      <dgm:spPr/>
    </dgm:pt>
    <dgm:pt modelId="{E176AA2E-B8E2-49AC-88E6-B44EC3C7C830}" type="pres">
      <dgm:prSet presAssocID="{F042B05F-6BA4-44E8-99C5-F8C4A5AA2AAC}" presName="sibTrans" presStyleCnt="0"/>
      <dgm:spPr/>
    </dgm:pt>
    <dgm:pt modelId="{9AFF8656-E29A-4407-87C8-6931ECBF0CF9}" type="pres">
      <dgm:prSet presAssocID="{5F4BC57B-64BC-4F05-ACEE-273C8C94F766}" presName="node" presStyleLbl="node1" presStyleIdx="1" presStyleCnt="5">
        <dgm:presLayoutVars>
          <dgm:bulletEnabled val="1"/>
        </dgm:presLayoutVars>
      </dgm:prSet>
      <dgm:spPr/>
    </dgm:pt>
    <dgm:pt modelId="{CFBF3B9F-88E6-4098-AE4D-191A2EEA0306}" type="pres">
      <dgm:prSet presAssocID="{822FC703-CDFD-4363-ACFE-018AABA6D9E8}" presName="sibTrans" presStyleCnt="0"/>
      <dgm:spPr/>
    </dgm:pt>
    <dgm:pt modelId="{46B97BA4-95ED-4B57-8CAF-741B6F8D5C51}" type="pres">
      <dgm:prSet presAssocID="{255476D7-9453-434C-B82C-1BE6BD072467}" presName="node" presStyleLbl="node1" presStyleIdx="2" presStyleCnt="5">
        <dgm:presLayoutVars>
          <dgm:bulletEnabled val="1"/>
        </dgm:presLayoutVars>
      </dgm:prSet>
      <dgm:spPr/>
    </dgm:pt>
    <dgm:pt modelId="{6A753D61-1D2F-40F3-AE69-3D851510B4B8}" type="pres">
      <dgm:prSet presAssocID="{46769A60-4CE2-44CD-9996-046D04AD5100}" presName="sibTrans" presStyleCnt="0"/>
      <dgm:spPr/>
    </dgm:pt>
    <dgm:pt modelId="{C9A11346-0667-47E3-AD7E-55C0C8549FFE}" type="pres">
      <dgm:prSet presAssocID="{F569AD21-2D9B-4C69-987A-89D53974D8C3}" presName="node" presStyleLbl="node1" presStyleIdx="3" presStyleCnt="5">
        <dgm:presLayoutVars>
          <dgm:bulletEnabled val="1"/>
        </dgm:presLayoutVars>
      </dgm:prSet>
      <dgm:spPr/>
    </dgm:pt>
    <dgm:pt modelId="{AAC4C263-21C4-41B1-BC5B-5A8E8793BCCF}" type="pres">
      <dgm:prSet presAssocID="{C5CD8901-2F0D-4060-8504-606A80605FE6}" presName="sibTrans" presStyleCnt="0"/>
      <dgm:spPr/>
    </dgm:pt>
    <dgm:pt modelId="{C55A8705-D108-4839-8DF2-63FA4794B0A8}" type="pres">
      <dgm:prSet presAssocID="{00F7073A-6C63-4A73-957E-D357BB86D7E6}" presName="node" presStyleLbl="node1" presStyleIdx="4" presStyleCnt="5">
        <dgm:presLayoutVars>
          <dgm:bulletEnabled val="1"/>
        </dgm:presLayoutVars>
      </dgm:prSet>
      <dgm:spPr/>
    </dgm:pt>
  </dgm:ptLst>
  <dgm:cxnLst>
    <dgm:cxn modelId="{09F55F03-8EA9-4BD5-AC07-B2D333D031F5}" type="presOf" srcId="{255476D7-9453-434C-B82C-1BE6BD072467}" destId="{46B97BA4-95ED-4B57-8CAF-741B6F8D5C51}" srcOrd="0" destOrd="0" presId="urn:microsoft.com/office/officeart/2005/8/layout/default"/>
    <dgm:cxn modelId="{3D2FE56A-C896-4BB6-A8FA-93660A6D016E}" srcId="{0726672E-7BDC-4D31-9469-ED964F7FB095}" destId="{255476D7-9453-434C-B82C-1BE6BD072467}" srcOrd="2" destOrd="0" parTransId="{B46FD2D4-68EA-4F79-B597-8E07BD7A99ED}" sibTransId="{46769A60-4CE2-44CD-9996-046D04AD5100}"/>
    <dgm:cxn modelId="{77B5A270-C1BA-4ECF-B182-709361CA7011}" type="presOf" srcId="{FB7C5B80-EA09-485C-9A3C-5780012A7136}" destId="{2B1D06F9-D958-4571-8879-39DD559A5B4A}" srcOrd="0" destOrd="0" presId="urn:microsoft.com/office/officeart/2005/8/layout/default"/>
    <dgm:cxn modelId="{890B5951-EEDA-447F-AE0A-D5A36C3D436E}" type="presOf" srcId="{5F4BC57B-64BC-4F05-ACEE-273C8C94F766}" destId="{9AFF8656-E29A-4407-87C8-6931ECBF0CF9}" srcOrd="0" destOrd="0" presId="urn:microsoft.com/office/officeart/2005/8/layout/default"/>
    <dgm:cxn modelId="{4B630972-F9A9-4B4F-86E1-D8FE6C07B2A6}" srcId="{0726672E-7BDC-4D31-9469-ED964F7FB095}" destId="{5F4BC57B-64BC-4F05-ACEE-273C8C94F766}" srcOrd="1" destOrd="0" parTransId="{95D3817F-A86D-4533-B939-932A5270FE7B}" sibTransId="{822FC703-CDFD-4363-ACFE-018AABA6D9E8}"/>
    <dgm:cxn modelId="{877BD1C2-0868-4011-994E-DCEB47C5050A}" srcId="{0726672E-7BDC-4D31-9469-ED964F7FB095}" destId="{F569AD21-2D9B-4C69-987A-89D53974D8C3}" srcOrd="3" destOrd="0" parTransId="{6210797C-22B6-487E-B05B-67998A0CBFE2}" sibTransId="{C5CD8901-2F0D-4060-8504-606A80605FE6}"/>
    <dgm:cxn modelId="{2B8D44C5-8BAB-46F9-B96C-CACBBEF65E21}" srcId="{0726672E-7BDC-4D31-9469-ED964F7FB095}" destId="{FB7C5B80-EA09-485C-9A3C-5780012A7136}" srcOrd="0" destOrd="0" parTransId="{B40FFB3E-2BB3-4F75-8F27-C8CB9C2CC9ED}" sibTransId="{F042B05F-6BA4-44E8-99C5-F8C4A5AA2AAC}"/>
    <dgm:cxn modelId="{265E62D2-A862-4697-AF96-88D6F3BB769E}" srcId="{0726672E-7BDC-4D31-9469-ED964F7FB095}" destId="{00F7073A-6C63-4A73-957E-D357BB86D7E6}" srcOrd="4" destOrd="0" parTransId="{DC9C2932-0C13-4BFE-AFB5-D8E173F72CA6}" sibTransId="{E5007DE8-81FB-4737-AF0F-FFA19100E786}"/>
    <dgm:cxn modelId="{1E96B5E7-F7BD-4544-A59D-E633EA269B4C}" type="presOf" srcId="{0726672E-7BDC-4D31-9469-ED964F7FB095}" destId="{B4B4D15C-56BA-4AD1-87A9-5088F24D7E17}" srcOrd="0" destOrd="0" presId="urn:microsoft.com/office/officeart/2005/8/layout/default"/>
    <dgm:cxn modelId="{8A4FFAEF-2C03-4B76-950C-73544DD990E5}" type="presOf" srcId="{00F7073A-6C63-4A73-957E-D357BB86D7E6}" destId="{C55A8705-D108-4839-8DF2-63FA4794B0A8}" srcOrd="0" destOrd="0" presId="urn:microsoft.com/office/officeart/2005/8/layout/default"/>
    <dgm:cxn modelId="{8DB1FAFF-AE78-4E0A-8542-F638D343F0AA}" type="presOf" srcId="{F569AD21-2D9B-4C69-987A-89D53974D8C3}" destId="{C9A11346-0667-47E3-AD7E-55C0C8549FFE}" srcOrd="0" destOrd="0" presId="urn:microsoft.com/office/officeart/2005/8/layout/default"/>
    <dgm:cxn modelId="{4D399B13-722D-495D-9DCB-72DA89BF0BD9}" type="presParOf" srcId="{B4B4D15C-56BA-4AD1-87A9-5088F24D7E17}" destId="{2B1D06F9-D958-4571-8879-39DD559A5B4A}" srcOrd="0" destOrd="0" presId="urn:microsoft.com/office/officeart/2005/8/layout/default"/>
    <dgm:cxn modelId="{2E4B3ACD-48F0-4DA6-A6C4-9C52945E1AF7}" type="presParOf" srcId="{B4B4D15C-56BA-4AD1-87A9-5088F24D7E17}" destId="{E176AA2E-B8E2-49AC-88E6-B44EC3C7C830}" srcOrd="1" destOrd="0" presId="urn:microsoft.com/office/officeart/2005/8/layout/default"/>
    <dgm:cxn modelId="{E1FC2019-AE9C-4697-BA80-717202C143A3}" type="presParOf" srcId="{B4B4D15C-56BA-4AD1-87A9-5088F24D7E17}" destId="{9AFF8656-E29A-4407-87C8-6931ECBF0CF9}" srcOrd="2" destOrd="0" presId="urn:microsoft.com/office/officeart/2005/8/layout/default"/>
    <dgm:cxn modelId="{19A0CE1C-FF69-4D09-805B-C163711CB9A7}" type="presParOf" srcId="{B4B4D15C-56BA-4AD1-87A9-5088F24D7E17}" destId="{CFBF3B9F-88E6-4098-AE4D-191A2EEA0306}" srcOrd="3" destOrd="0" presId="urn:microsoft.com/office/officeart/2005/8/layout/default"/>
    <dgm:cxn modelId="{994068AF-5C14-4C9B-96BD-E57F855971BF}" type="presParOf" srcId="{B4B4D15C-56BA-4AD1-87A9-5088F24D7E17}" destId="{46B97BA4-95ED-4B57-8CAF-741B6F8D5C51}" srcOrd="4" destOrd="0" presId="urn:microsoft.com/office/officeart/2005/8/layout/default"/>
    <dgm:cxn modelId="{C2215489-F940-4631-B053-2A48EFD02351}" type="presParOf" srcId="{B4B4D15C-56BA-4AD1-87A9-5088F24D7E17}" destId="{6A753D61-1D2F-40F3-AE69-3D851510B4B8}" srcOrd="5" destOrd="0" presId="urn:microsoft.com/office/officeart/2005/8/layout/default"/>
    <dgm:cxn modelId="{3A24FF96-7B43-479E-962B-5D04C18DAD0C}" type="presParOf" srcId="{B4B4D15C-56BA-4AD1-87A9-5088F24D7E17}" destId="{C9A11346-0667-47E3-AD7E-55C0C8549FFE}" srcOrd="6" destOrd="0" presId="urn:microsoft.com/office/officeart/2005/8/layout/default"/>
    <dgm:cxn modelId="{53E9A1C0-7F08-4D93-BF17-2D587A70E37B}" type="presParOf" srcId="{B4B4D15C-56BA-4AD1-87A9-5088F24D7E17}" destId="{AAC4C263-21C4-41B1-BC5B-5A8E8793BCCF}" srcOrd="7" destOrd="0" presId="urn:microsoft.com/office/officeart/2005/8/layout/default"/>
    <dgm:cxn modelId="{F2F2B9ED-A44B-41F8-9680-90D0654A2129}" type="presParOf" srcId="{B4B4D15C-56BA-4AD1-87A9-5088F24D7E17}" destId="{C55A8705-D108-4839-8DF2-63FA4794B0A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10962-BC61-4E0E-A687-F3609C3F77B7}"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72EEF81-F01E-43CD-8166-0BCB20445342}">
      <dgm:prSet/>
      <dgm:spPr/>
      <dgm:t>
        <a:bodyPr/>
        <a:lstStyle/>
        <a:p>
          <a:r>
            <a:rPr lang="en-US"/>
            <a:t>develop the awareness of students regarding the harmful relationship of man towards nature (pollution, overexploitation of resources, destruction of the environment etc.) and consequences of that negative influence (natural catastrophes, volcanic eruptions, fires, floods…)</a:t>
          </a:r>
        </a:p>
      </dgm:t>
    </dgm:pt>
    <dgm:pt modelId="{E644E74B-BF08-4D95-986C-5732493673C4}" type="parTrans" cxnId="{E2B00DB2-2644-40ED-85EB-A317069B5453}">
      <dgm:prSet/>
      <dgm:spPr/>
      <dgm:t>
        <a:bodyPr/>
        <a:lstStyle/>
        <a:p>
          <a:endParaRPr lang="en-US"/>
        </a:p>
      </dgm:t>
    </dgm:pt>
    <dgm:pt modelId="{9E8644D0-8092-4B92-8B7E-78FC94EDAB80}" type="sibTrans" cxnId="{E2B00DB2-2644-40ED-85EB-A317069B5453}">
      <dgm:prSet/>
      <dgm:spPr/>
      <dgm:t>
        <a:bodyPr/>
        <a:lstStyle/>
        <a:p>
          <a:endParaRPr lang="en-US"/>
        </a:p>
      </dgm:t>
    </dgm:pt>
    <dgm:pt modelId="{1C58C507-BF33-46EF-8416-89F17CE82022}">
      <dgm:prSet/>
      <dgm:spPr/>
      <dgm:t>
        <a:bodyPr/>
        <a:lstStyle/>
        <a:p>
          <a:r>
            <a:rPr lang="en-US"/>
            <a:t>encourage students for critical thinking and consideration of the environmental problems</a:t>
          </a:r>
        </a:p>
      </dgm:t>
    </dgm:pt>
    <dgm:pt modelId="{6A87F475-549D-444A-9BB4-8325494C669A}" type="parTrans" cxnId="{9AFEDD47-C709-4B4B-85F5-FCA6E9447723}">
      <dgm:prSet/>
      <dgm:spPr/>
      <dgm:t>
        <a:bodyPr/>
        <a:lstStyle/>
        <a:p>
          <a:endParaRPr lang="en-US"/>
        </a:p>
      </dgm:t>
    </dgm:pt>
    <dgm:pt modelId="{82744FFA-8EB9-429E-A500-6AD4BC24D433}" type="sibTrans" cxnId="{9AFEDD47-C709-4B4B-85F5-FCA6E9447723}">
      <dgm:prSet/>
      <dgm:spPr/>
      <dgm:t>
        <a:bodyPr/>
        <a:lstStyle/>
        <a:p>
          <a:endParaRPr lang="en-US"/>
        </a:p>
      </dgm:t>
    </dgm:pt>
    <dgm:pt modelId="{0CA394BE-EB4E-4BA4-80B0-51E42032A605}">
      <dgm:prSet/>
      <dgm:spPr/>
      <dgm:t>
        <a:bodyPr/>
        <a:lstStyle/>
        <a:p>
          <a:r>
            <a:rPr lang="en-US"/>
            <a:t>awaken the feeling of awe towards nature instead of the attitude that nature should serve humans</a:t>
          </a:r>
        </a:p>
      </dgm:t>
    </dgm:pt>
    <dgm:pt modelId="{27E40451-53EC-4473-B778-52E9358135C4}" type="parTrans" cxnId="{0F06B48B-6D6D-4AAB-AAE0-46CE8FDC7E5A}">
      <dgm:prSet/>
      <dgm:spPr/>
      <dgm:t>
        <a:bodyPr/>
        <a:lstStyle/>
        <a:p>
          <a:endParaRPr lang="en-US"/>
        </a:p>
      </dgm:t>
    </dgm:pt>
    <dgm:pt modelId="{DCEA5064-3ED3-4345-B73C-5621BB9A4747}" type="sibTrans" cxnId="{0F06B48B-6D6D-4AAB-AAE0-46CE8FDC7E5A}">
      <dgm:prSet/>
      <dgm:spPr/>
      <dgm:t>
        <a:bodyPr/>
        <a:lstStyle/>
        <a:p>
          <a:endParaRPr lang="en-US"/>
        </a:p>
      </dgm:t>
    </dgm:pt>
    <dgm:pt modelId="{33D3AEFB-F72A-49CB-96A7-AEE90167C9C8}">
      <dgm:prSet/>
      <dgm:spPr/>
      <dgm:t>
        <a:bodyPr/>
        <a:lstStyle/>
        <a:p>
          <a:r>
            <a:rPr lang="en-US"/>
            <a:t>encourage students' creative expression about Earth and environment protection</a:t>
          </a:r>
        </a:p>
      </dgm:t>
    </dgm:pt>
    <dgm:pt modelId="{0C9FD1C8-6AF5-44A3-947D-E4A4C61C683B}" type="parTrans" cxnId="{3ADFEC8B-43AF-4B23-9240-6FBC55E21460}">
      <dgm:prSet/>
      <dgm:spPr/>
      <dgm:t>
        <a:bodyPr/>
        <a:lstStyle/>
        <a:p>
          <a:endParaRPr lang="en-US"/>
        </a:p>
      </dgm:t>
    </dgm:pt>
    <dgm:pt modelId="{CA7329F4-3181-4709-A7B9-330B2AE17C22}" type="sibTrans" cxnId="{3ADFEC8B-43AF-4B23-9240-6FBC55E21460}">
      <dgm:prSet/>
      <dgm:spPr/>
      <dgm:t>
        <a:bodyPr/>
        <a:lstStyle/>
        <a:p>
          <a:endParaRPr lang="en-US"/>
        </a:p>
      </dgm:t>
    </dgm:pt>
    <dgm:pt modelId="{58CE7AB8-DB13-4613-AE1A-EA6F06A65046}">
      <dgm:prSet/>
      <dgm:spPr/>
      <dgm:t>
        <a:bodyPr/>
        <a:lstStyle/>
        <a:p>
          <a:r>
            <a:rPr lang="en-US"/>
            <a:t>Develop students' digital competences</a:t>
          </a:r>
        </a:p>
      </dgm:t>
    </dgm:pt>
    <dgm:pt modelId="{F17332EB-88D2-4938-A6F3-C87A3926713C}" type="parTrans" cxnId="{20624704-7D6C-48D6-8E52-CFEED20E23E8}">
      <dgm:prSet/>
      <dgm:spPr/>
      <dgm:t>
        <a:bodyPr/>
        <a:lstStyle/>
        <a:p>
          <a:endParaRPr lang="en-US"/>
        </a:p>
      </dgm:t>
    </dgm:pt>
    <dgm:pt modelId="{718872CF-F0CB-4204-B8B2-2CA2D8E39027}" type="sibTrans" cxnId="{20624704-7D6C-48D6-8E52-CFEED20E23E8}">
      <dgm:prSet/>
      <dgm:spPr/>
      <dgm:t>
        <a:bodyPr/>
        <a:lstStyle/>
        <a:p>
          <a:endParaRPr lang="en-US"/>
        </a:p>
      </dgm:t>
    </dgm:pt>
    <dgm:pt modelId="{EAC530A0-40E9-4DFD-A451-377CC3BE779B}" type="pres">
      <dgm:prSet presAssocID="{DED10962-BC61-4E0E-A687-F3609C3F77B7}" presName="Name0" presStyleCnt="0">
        <dgm:presLayoutVars>
          <dgm:dir/>
          <dgm:resizeHandles val="exact"/>
        </dgm:presLayoutVars>
      </dgm:prSet>
      <dgm:spPr/>
    </dgm:pt>
    <dgm:pt modelId="{528177E9-4A53-4578-BA0A-B80C302C7306}" type="pres">
      <dgm:prSet presAssocID="{B72EEF81-F01E-43CD-8166-0BCB20445342}" presName="node" presStyleLbl="node1" presStyleIdx="0" presStyleCnt="5">
        <dgm:presLayoutVars>
          <dgm:bulletEnabled val="1"/>
        </dgm:presLayoutVars>
      </dgm:prSet>
      <dgm:spPr/>
    </dgm:pt>
    <dgm:pt modelId="{6AA3AFD9-FD01-455F-8C63-F790C5736718}" type="pres">
      <dgm:prSet presAssocID="{9E8644D0-8092-4B92-8B7E-78FC94EDAB80}" presName="sibTrans" presStyleLbl="sibTrans1D1" presStyleIdx="0" presStyleCnt="4"/>
      <dgm:spPr/>
    </dgm:pt>
    <dgm:pt modelId="{58F3BC85-31AB-469F-8C63-DE9D3651C406}" type="pres">
      <dgm:prSet presAssocID="{9E8644D0-8092-4B92-8B7E-78FC94EDAB80}" presName="connectorText" presStyleLbl="sibTrans1D1" presStyleIdx="0" presStyleCnt="4"/>
      <dgm:spPr/>
    </dgm:pt>
    <dgm:pt modelId="{C377A00F-976D-49AB-BB8B-C53516D22E69}" type="pres">
      <dgm:prSet presAssocID="{1C58C507-BF33-46EF-8416-89F17CE82022}" presName="node" presStyleLbl="node1" presStyleIdx="1" presStyleCnt="5">
        <dgm:presLayoutVars>
          <dgm:bulletEnabled val="1"/>
        </dgm:presLayoutVars>
      </dgm:prSet>
      <dgm:spPr/>
    </dgm:pt>
    <dgm:pt modelId="{D5D64A00-2DEB-4340-8B91-6ADB38FDBA36}" type="pres">
      <dgm:prSet presAssocID="{82744FFA-8EB9-429E-A500-6AD4BC24D433}" presName="sibTrans" presStyleLbl="sibTrans1D1" presStyleIdx="1" presStyleCnt="4"/>
      <dgm:spPr/>
    </dgm:pt>
    <dgm:pt modelId="{2FA9B431-7E32-4D98-BEA3-8D702A22FADC}" type="pres">
      <dgm:prSet presAssocID="{82744FFA-8EB9-429E-A500-6AD4BC24D433}" presName="connectorText" presStyleLbl="sibTrans1D1" presStyleIdx="1" presStyleCnt="4"/>
      <dgm:spPr/>
    </dgm:pt>
    <dgm:pt modelId="{631F6E8A-194B-41E0-B56A-F1A50536CA5C}" type="pres">
      <dgm:prSet presAssocID="{0CA394BE-EB4E-4BA4-80B0-51E42032A605}" presName="node" presStyleLbl="node1" presStyleIdx="2" presStyleCnt="5">
        <dgm:presLayoutVars>
          <dgm:bulletEnabled val="1"/>
        </dgm:presLayoutVars>
      </dgm:prSet>
      <dgm:spPr/>
    </dgm:pt>
    <dgm:pt modelId="{46696548-A584-405C-BC05-844B75C30567}" type="pres">
      <dgm:prSet presAssocID="{DCEA5064-3ED3-4345-B73C-5621BB9A4747}" presName="sibTrans" presStyleLbl="sibTrans1D1" presStyleIdx="2" presStyleCnt="4"/>
      <dgm:spPr/>
    </dgm:pt>
    <dgm:pt modelId="{94B341CB-A473-4C02-8FED-F962EB804356}" type="pres">
      <dgm:prSet presAssocID="{DCEA5064-3ED3-4345-B73C-5621BB9A4747}" presName="connectorText" presStyleLbl="sibTrans1D1" presStyleIdx="2" presStyleCnt="4"/>
      <dgm:spPr/>
    </dgm:pt>
    <dgm:pt modelId="{4D0CD950-9A25-44D8-AA68-9F2F59716769}" type="pres">
      <dgm:prSet presAssocID="{33D3AEFB-F72A-49CB-96A7-AEE90167C9C8}" presName="node" presStyleLbl="node1" presStyleIdx="3" presStyleCnt="5">
        <dgm:presLayoutVars>
          <dgm:bulletEnabled val="1"/>
        </dgm:presLayoutVars>
      </dgm:prSet>
      <dgm:spPr/>
    </dgm:pt>
    <dgm:pt modelId="{E854EBDC-F778-474A-9A13-51361D8F2D3D}" type="pres">
      <dgm:prSet presAssocID="{CA7329F4-3181-4709-A7B9-330B2AE17C22}" presName="sibTrans" presStyleLbl="sibTrans1D1" presStyleIdx="3" presStyleCnt="4"/>
      <dgm:spPr/>
    </dgm:pt>
    <dgm:pt modelId="{7FA88EF0-5E12-4570-99E0-DAE5B5A6A878}" type="pres">
      <dgm:prSet presAssocID="{CA7329F4-3181-4709-A7B9-330B2AE17C22}" presName="connectorText" presStyleLbl="sibTrans1D1" presStyleIdx="3" presStyleCnt="4"/>
      <dgm:spPr/>
    </dgm:pt>
    <dgm:pt modelId="{CB365284-B6B9-4A0E-8A0B-EC921084B220}" type="pres">
      <dgm:prSet presAssocID="{58CE7AB8-DB13-4613-AE1A-EA6F06A65046}" presName="node" presStyleLbl="node1" presStyleIdx="4" presStyleCnt="5">
        <dgm:presLayoutVars>
          <dgm:bulletEnabled val="1"/>
        </dgm:presLayoutVars>
      </dgm:prSet>
      <dgm:spPr/>
    </dgm:pt>
  </dgm:ptLst>
  <dgm:cxnLst>
    <dgm:cxn modelId="{20624704-7D6C-48D6-8E52-CFEED20E23E8}" srcId="{DED10962-BC61-4E0E-A687-F3609C3F77B7}" destId="{58CE7AB8-DB13-4613-AE1A-EA6F06A65046}" srcOrd="4" destOrd="0" parTransId="{F17332EB-88D2-4938-A6F3-C87A3926713C}" sibTransId="{718872CF-F0CB-4204-B8B2-2CA2D8E39027}"/>
    <dgm:cxn modelId="{3A4C4C0B-F35B-49CE-8D57-E8CF75F738B4}" type="presOf" srcId="{1C58C507-BF33-46EF-8416-89F17CE82022}" destId="{C377A00F-976D-49AB-BB8B-C53516D22E69}" srcOrd="0" destOrd="0" presId="urn:microsoft.com/office/officeart/2016/7/layout/RepeatingBendingProcessNew"/>
    <dgm:cxn modelId="{92417D1C-3286-43E9-A632-9C6AADB217EF}" type="presOf" srcId="{DCEA5064-3ED3-4345-B73C-5621BB9A4747}" destId="{94B341CB-A473-4C02-8FED-F962EB804356}" srcOrd="1" destOrd="0" presId="urn:microsoft.com/office/officeart/2016/7/layout/RepeatingBendingProcessNew"/>
    <dgm:cxn modelId="{C7045347-0C5F-4E61-9C4D-F906A2D3CCCC}" type="presOf" srcId="{33D3AEFB-F72A-49CB-96A7-AEE90167C9C8}" destId="{4D0CD950-9A25-44D8-AA68-9F2F59716769}" srcOrd="0" destOrd="0" presId="urn:microsoft.com/office/officeart/2016/7/layout/RepeatingBendingProcessNew"/>
    <dgm:cxn modelId="{9AFEDD47-C709-4B4B-85F5-FCA6E9447723}" srcId="{DED10962-BC61-4E0E-A687-F3609C3F77B7}" destId="{1C58C507-BF33-46EF-8416-89F17CE82022}" srcOrd="1" destOrd="0" parTransId="{6A87F475-549D-444A-9BB4-8325494C669A}" sibTransId="{82744FFA-8EB9-429E-A500-6AD4BC24D433}"/>
    <dgm:cxn modelId="{FFF5ED52-0216-44A9-B264-C953DAC2C8A9}" type="presOf" srcId="{58CE7AB8-DB13-4613-AE1A-EA6F06A65046}" destId="{CB365284-B6B9-4A0E-8A0B-EC921084B220}" srcOrd="0" destOrd="0" presId="urn:microsoft.com/office/officeart/2016/7/layout/RepeatingBendingProcessNew"/>
    <dgm:cxn modelId="{73BC4E80-5C62-475D-AE3B-3ED3EDC11373}" type="presOf" srcId="{CA7329F4-3181-4709-A7B9-330B2AE17C22}" destId="{E854EBDC-F778-474A-9A13-51361D8F2D3D}" srcOrd="0" destOrd="0" presId="urn:microsoft.com/office/officeart/2016/7/layout/RepeatingBendingProcessNew"/>
    <dgm:cxn modelId="{0F06B48B-6D6D-4AAB-AAE0-46CE8FDC7E5A}" srcId="{DED10962-BC61-4E0E-A687-F3609C3F77B7}" destId="{0CA394BE-EB4E-4BA4-80B0-51E42032A605}" srcOrd="2" destOrd="0" parTransId="{27E40451-53EC-4473-B778-52E9358135C4}" sibTransId="{DCEA5064-3ED3-4345-B73C-5621BB9A4747}"/>
    <dgm:cxn modelId="{45E8EB8B-8EA8-420E-8625-4B1A1C817F59}" type="presOf" srcId="{CA7329F4-3181-4709-A7B9-330B2AE17C22}" destId="{7FA88EF0-5E12-4570-99E0-DAE5B5A6A878}" srcOrd="1" destOrd="0" presId="urn:microsoft.com/office/officeart/2016/7/layout/RepeatingBendingProcessNew"/>
    <dgm:cxn modelId="{3ADFEC8B-43AF-4B23-9240-6FBC55E21460}" srcId="{DED10962-BC61-4E0E-A687-F3609C3F77B7}" destId="{33D3AEFB-F72A-49CB-96A7-AEE90167C9C8}" srcOrd="3" destOrd="0" parTransId="{0C9FD1C8-6AF5-44A3-947D-E4A4C61C683B}" sibTransId="{CA7329F4-3181-4709-A7B9-330B2AE17C22}"/>
    <dgm:cxn modelId="{722B3B94-0198-4786-9200-CCEDA7A3E959}" type="presOf" srcId="{9E8644D0-8092-4B92-8B7E-78FC94EDAB80}" destId="{58F3BC85-31AB-469F-8C63-DE9D3651C406}" srcOrd="1" destOrd="0" presId="urn:microsoft.com/office/officeart/2016/7/layout/RepeatingBendingProcessNew"/>
    <dgm:cxn modelId="{8A608FAD-E75A-446D-ACEA-E7C217C27EDC}" type="presOf" srcId="{DCEA5064-3ED3-4345-B73C-5621BB9A4747}" destId="{46696548-A584-405C-BC05-844B75C30567}" srcOrd="0" destOrd="0" presId="urn:microsoft.com/office/officeart/2016/7/layout/RepeatingBendingProcessNew"/>
    <dgm:cxn modelId="{84EEE8AF-E490-46CD-9D22-E57D80CE0C25}" type="presOf" srcId="{82744FFA-8EB9-429E-A500-6AD4BC24D433}" destId="{2FA9B431-7E32-4D98-BEA3-8D702A22FADC}" srcOrd="1" destOrd="0" presId="urn:microsoft.com/office/officeart/2016/7/layout/RepeatingBendingProcessNew"/>
    <dgm:cxn modelId="{E2B00DB2-2644-40ED-85EB-A317069B5453}" srcId="{DED10962-BC61-4E0E-A687-F3609C3F77B7}" destId="{B72EEF81-F01E-43CD-8166-0BCB20445342}" srcOrd="0" destOrd="0" parTransId="{E644E74B-BF08-4D95-986C-5732493673C4}" sibTransId="{9E8644D0-8092-4B92-8B7E-78FC94EDAB80}"/>
    <dgm:cxn modelId="{25130ABA-07CB-457B-93D5-06C6DD2D31CF}" type="presOf" srcId="{DED10962-BC61-4E0E-A687-F3609C3F77B7}" destId="{EAC530A0-40E9-4DFD-A451-377CC3BE779B}" srcOrd="0" destOrd="0" presId="urn:microsoft.com/office/officeart/2016/7/layout/RepeatingBendingProcessNew"/>
    <dgm:cxn modelId="{E7A7FFBA-159D-4434-B614-F5D9FBB28588}" type="presOf" srcId="{B72EEF81-F01E-43CD-8166-0BCB20445342}" destId="{528177E9-4A53-4578-BA0A-B80C302C7306}" srcOrd="0" destOrd="0" presId="urn:microsoft.com/office/officeart/2016/7/layout/RepeatingBendingProcessNew"/>
    <dgm:cxn modelId="{069E76CB-DDA7-42D8-94D3-11BEE815EF5F}" type="presOf" srcId="{0CA394BE-EB4E-4BA4-80B0-51E42032A605}" destId="{631F6E8A-194B-41E0-B56A-F1A50536CA5C}" srcOrd="0" destOrd="0" presId="urn:microsoft.com/office/officeart/2016/7/layout/RepeatingBendingProcessNew"/>
    <dgm:cxn modelId="{D07CDDCD-15F2-411E-87AE-493254C4569E}" type="presOf" srcId="{9E8644D0-8092-4B92-8B7E-78FC94EDAB80}" destId="{6AA3AFD9-FD01-455F-8C63-F790C5736718}" srcOrd="0" destOrd="0" presId="urn:microsoft.com/office/officeart/2016/7/layout/RepeatingBendingProcessNew"/>
    <dgm:cxn modelId="{A2AFDBFB-E6BA-40E0-A7B7-2526EAE3B6DD}" type="presOf" srcId="{82744FFA-8EB9-429E-A500-6AD4BC24D433}" destId="{D5D64A00-2DEB-4340-8B91-6ADB38FDBA36}" srcOrd="0" destOrd="0" presId="urn:microsoft.com/office/officeart/2016/7/layout/RepeatingBendingProcessNew"/>
    <dgm:cxn modelId="{ACC64EBF-D7F0-47DA-BB41-38357350D695}" type="presParOf" srcId="{EAC530A0-40E9-4DFD-A451-377CC3BE779B}" destId="{528177E9-4A53-4578-BA0A-B80C302C7306}" srcOrd="0" destOrd="0" presId="urn:microsoft.com/office/officeart/2016/7/layout/RepeatingBendingProcessNew"/>
    <dgm:cxn modelId="{7908098C-13E3-4AD9-8AE0-AD35B76D90D0}" type="presParOf" srcId="{EAC530A0-40E9-4DFD-A451-377CC3BE779B}" destId="{6AA3AFD9-FD01-455F-8C63-F790C5736718}" srcOrd="1" destOrd="0" presId="urn:microsoft.com/office/officeart/2016/7/layout/RepeatingBendingProcessNew"/>
    <dgm:cxn modelId="{84CEA762-1518-4413-B4E8-5DDB82944ACA}" type="presParOf" srcId="{6AA3AFD9-FD01-455F-8C63-F790C5736718}" destId="{58F3BC85-31AB-469F-8C63-DE9D3651C406}" srcOrd="0" destOrd="0" presId="urn:microsoft.com/office/officeart/2016/7/layout/RepeatingBendingProcessNew"/>
    <dgm:cxn modelId="{83EC7C4B-527A-45F9-A910-3B1B71DE7E6D}" type="presParOf" srcId="{EAC530A0-40E9-4DFD-A451-377CC3BE779B}" destId="{C377A00F-976D-49AB-BB8B-C53516D22E69}" srcOrd="2" destOrd="0" presId="urn:microsoft.com/office/officeart/2016/7/layout/RepeatingBendingProcessNew"/>
    <dgm:cxn modelId="{FEC6056B-CBE8-4420-87E2-2FBD13A3F7BA}" type="presParOf" srcId="{EAC530A0-40E9-4DFD-A451-377CC3BE779B}" destId="{D5D64A00-2DEB-4340-8B91-6ADB38FDBA36}" srcOrd="3" destOrd="0" presId="urn:microsoft.com/office/officeart/2016/7/layout/RepeatingBendingProcessNew"/>
    <dgm:cxn modelId="{27D7D158-6B8F-4F92-B906-22EBEA31B2F1}" type="presParOf" srcId="{D5D64A00-2DEB-4340-8B91-6ADB38FDBA36}" destId="{2FA9B431-7E32-4D98-BEA3-8D702A22FADC}" srcOrd="0" destOrd="0" presId="urn:microsoft.com/office/officeart/2016/7/layout/RepeatingBendingProcessNew"/>
    <dgm:cxn modelId="{CC88F5DC-3A33-4163-9907-0FF4C38E1F8F}" type="presParOf" srcId="{EAC530A0-40E9-4DFD-A451-377CC3BE779B}" destId="{631F6E8A-194B-41E0-B56A-F1A50536CA5C}" srcOrd="4" destOrd="0" presId="urn:microsoft.com/office/officeart/2016/7/layout/RepeatingBendingProcessNew"/>
    <dgm:cxn modelId="{2738AA0C-9B00-4FB5-B77D-30872EC98AD7}" type="presParOf" srcId="{EAC530A0-40E9-4DFD-A451-377CC3BE779B}" destId="{46696548-A584-405C-BC05-844B75C30567}" srcOrd="5" destOrd="0" presId="urn:microsoft.com/office/officeart/2016/7/layout/RepeatingBendingProcessNew"/>
    <dgm:cxn modelId="{A14D1C64-6259-44E7-B6D5-27BBA701718F}" type="presParOf" srcId="{46696548-A584-405C-BC05-844B75C30567}" destId="{94B341CB-A473-4C02-8FED-F962EB804356}" srcOrd="0" destOrd="0" presId="urn:microsoft.com/office/officeart/2016/7/layout/RepeatingBendingProcessNew"/>
    <dgm:cxn modelId="{235FE216-0023-426F-9C09-31D2E255992D}" type="presParOf" srcId="{EAC530A0-40E9-4DFD-A451-377CC3BE779B}" destId="{4D0CD950-9A25-44D8-AA68-9F2F59716769}" srcOrd="6" destOrd="0" presId="urn:microsoft.com/office/officeart/2016/7/layout/RepeatingBendingProcessNew"/>
    <dgm:cxn modelId="{F70BE78E-2E3C-4E07-B58E-C6C660B272E9}" type="presParOf" srcId="{EAC530A0-40E9-4DFD-A451-377CC3BE779B}" destId="{E854EBDC-F778-474A-9A13-51361D8F2D3D}" srcOrd="7" destOrd="0" presId="urn:microsoft.com/office/officeart/2016/7/layout/RepeatingBendingProcessNew"/>
    <dgm:cxn modelId="{13F040B9-3FFA-47A9-AF68-84BC2D43E350}" type="presParOf" srcId="{E854EBDC-F778-474A-9A13-51361D8F2D3D}" destId="{7FA88EF0-5E12-4570-99E0-DAE5B5A6A878}" srcOrd="0" destOrd="0" presId="urn:microsoft.com/office/officeart/2016/7/layout/RepeatingBendingProcessNew"/>
    <dgm:cxn modelId="{B2A1E2F9-0855-4D65-BD32-B0634C09B123}" type="presParOf" srcId="{EAC530A0-40E9-4DFD-A451-377CC3BE779B}" destId="{CB365284-B6B9-4A0E-8A0B-EC921084B220}"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D06F9-D958-4571-8879-39DD559A5B4A}">
      <dsp:nvSpPr>
        <dsp:cNvPr id="0" name=""/>
        <dsp:cNvSpPr/>
      </dsp:nvSpPr>
      <dsp:spPr>
        <a:xfrm>
          <a:off x="167769" y="777"/>
          <a:ext cx="2941935" cy="1765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watching of a catastrophe movie The Impossible (2012.)</a:t>
          </a:r>
        </a:p>
      </dsp:txBody>
      <dsp:txXfrm>
        <a:off x="167769" y="777"/>
        <a:ext cx="2941935" cy="1765161"/>
      </dsp:txXfrm>
    </dsp:sp>
    <dsp:sp modelId="{9AFF8656-E29A-4407-87C8-6931ECBF0CF9}">
      <dsp:nvSpPr>
        <dsp:cNvPr id="0" name=""/>
        <dsp:cNvSpPr/>
      </dsp:nvSpPr>
      <dsp:spPr>
        <a:xfrm>
          <a:off x="3403898" y="777"/>
          <a:ext cx="2941935" cy="1765161"/>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expression of emotions about the movie with exit cards</a:t>
          </a:r>
        </a:p>
      </dsp:txBody>
      <dsp:txXfrm>
        <a:off x="3403898" y="777"/>
        <a:ext cx="2941935" cy="1765161"/>
      </dsp:txXfrm>
    </dsp:sp>
    <dsp:sp modelId="{46B97BA4-95ED-4B57-8CAF-741B6F8D5C51}">
      <dsp:nvSpPr>
        <dsp:cNvPr id="0" name=""/>
        <dsp:cNvSpPr/>
      </dsp:nvSpPr>
      <dsp:spPr>
        <a:xfrm>
          <a:off x="167769" y="2060132"/>
          <a:ext cx="2941935" cy="176516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solving a movie quiz</a:t>
          </a:r>
        </a:p>
      </dsp:txBody>
      <dsp:txXfrm>
        <a:off x="167769" y="2060132"/>
        <a:ext cx="2941935" cy="1765161"/>
      </dsp:txXfrm>
    </dsp:sp>
    <dsp:sp modelId="{C9A11346-0667-47E3-AD7E-55C0C8549FFE}">
      <dsp:nvSpPr>
        <dsp:cNvPr id="0" name=""/>
        <dsp:cNvSpPr/>
      </dsp:nvSpPr>
      <dsp:spPr>
        <a:xfrm>
          <a:off x="3403898" y="2060132"/>
          <a:ext cx="2941935" cy="1765161"/>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watching a presentation about the movie and the true event (tsunami of 2014.) on which the movie is based</a:t>
          </a:r>
        </a:p>
      </dsp:txBody>
      <dsp:txXfrm>
        <a:off x="3403898" y="2060132"/>
        <a:ext cx="2941935" cy="1765161"/>
      </dsp:txXfrm>
    </dsp:sp>
    <dsp:sp modelId="{C55A8705-D108-4839-8DF2-63FA4794B0A8}">
      <dsp:nvSpPr>
        <dsp:cNvPr id="0" name=""/>
        <dsp:cNvSpPr/>
      </dsp:nvSpPr>
      <dsp:spPr>
        <a:xfrm>
          <a:off x="1785834" y="4119487"/>
          <a:ext cx="2941935" cy="176516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creative expression of students – blackout poetry based on the Letter of an Indian chief of Seattle</a:t>
          </a:r>
        </a:p>
      </dsp:txBody>
      <dsp:txXfrm>
        <a:off x="1785834" y="4119487"/>
        <a:ext cx="2941935" cy="1765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3AFD9-FD01-455F-8C63-F790C5736718}">
      <dsp:nvSpPr>
        <dsp:cNvPr id="0" name=""/>
        <dsp:cNvSpPr/>
      </dsp:nvSpPr>
      <dsp:spPr>
        <a:xfrm>
          <a:off x="3364129" y="814832"/>
          <a:ext cx="627204" cy="91440"/>
        </a:xfrm>
        <a:custGeom>
          <a:avLst/>
          <a:gdLst/>
          <a:ahLst/>
          <a:cxnLst/>
          <a:rect l="0" t="0" r="0" b="0"/>
          <a:pathLst>
            <a:path>
              <a:moveTo>
                <a:pt x="0" y="45720"/>
              </a:moveTo>
              <a:lnTo>
                <a:pt x="6272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1287" y="857263"/>
        <a:ext cx="32890" cy="6578"/>
      </dsp:txXfrm>
    </dsp:sp>
    <dsp:sp modelId="{528177E9-4A53-4578-BA0A-B80C302C7306}">
      <dsp:nvSpPr>
        <dsp:cNvPr id="0" name=""/>
        <dsp:cNvSpPr/>
      </dsp:nvSpPr>
      <dsp:spPr>
        <a:xfrm>
          <a:off x="505909" y="2546"/>
          <a:ext cx="2860020" cy="1716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143" tIns="147105" rIns="140143" bIns="147105" numCol="1" spcCol="1270" anchor="ctr" anchorCtr="0">
          <a:noAutofit/>
        </a:bodyPr>
        <a:lstStyle/>
        <a:p>
          <a:pPr marL="0" lvl="0" indent="0" algn="ctr" defTabSz="533400">
            <a:lnSpc>
              <a:spcPct val="90000"/>
            </a:lnSpc>
            <a:spcBef>
              <a:spcPct val="0"/>
            </a:spcBef>
            <a:spcAft>
              <a:spcPct val="35000"/>
            </a:spcAft>
            <a:buNone/>
          </a:pPr>
          <a:r>
            <a:rPr lang="en-US" sz="1200" kern="1200"/>
            <a:t>develop the awareness of students regarding the harmful relationship of man towards nature (pollution, overexploitation of resources, destruction of the environment etc.) and consequences of that negative influence (natural catastrophes, volcanic eruptions, fires, floods…)</a:t>
          </a:r>
        </a:p>
      </dsp:txBody>
      <dsp:txXfrm>
        <a:off x="505909" y="2546"/>
        <a:ext cx="2860020" cy="1716012"/>
      </dsp:txXfrm>
    </dsp:sp>
    <dsp:sp modelId="{D5D64A00-2DEB-4340-8B91-6ADB38FDBA36}">
      <dsp:nvSpPr>
        <dsp:cNvPr id="0" name=""/>
        <dsp:cNvSpPr/>
      </dsp:nvSpPr>
      <dsp:spPr>
        <a:xfrm>
          <a:off x="6881955" y="814832"/>
          <a:ext cx="627204" cy="91440"/>
        </a:xfrm>
        <a:custGeom>
          <a:avLst/>
          <a:gdLst/>
          <a:ahLst/>
          <a:cxnLst/>
          <a:rect l="0" t="0" r="0" b="0"/>
          <a:pathLst>
            <a:path>
              <a:moveTo>
                <a:pt x="0" y="45720"/>
              </a:moveTo>
              <a:lnTo>
                <a:pt x="62720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79112" y="857263"/>
        <a:ext cx="32890" cy="6578"/>
      </dsp:txXfrm>
    </dsp:sp>
    <dsp:sp modelId="{C377A00F-976D-49AB-BB8B-C53516D22E69}">
      <dsp:nvSpPr>
        <dsp:cNvPr id="0" name=""/>
        <dsp:cNvSpPr/>
      </dsp:nvSpPr>
      <dsp:spPr>
        <a:xfrm>
          <a:off x="4023734" y="2546"/>
          <a:ext cx="2860020" cy="1716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143" tIns="147105" rIns="140143" bIns="147105" numCol="1" spcCol="1270" anchor="ctr" anchorCtr="0">
          <a:noAutofit/>
        </a:bodyPr>
        <a:lstStyle/>
        <a:p>
          <a:pPr marL="0" lvl="0" indent="0" algn="ctr" defTabSz="533400">
            <a:lnSpc>
              <a:spcPct val="90000"/>
            </a:lnSpc>
            <a:spcBef>
              <a:spcPct val="0"/>
            </a:spcBef>
            <a:spcAft>
              <a:spcPct val="35000"/>
            </a:spcAft>
            <a:buNone/>
          </a:pPr>
          <a:r>
            <a:rPr lang="en-US" sz="1200" kern="1200"/>
            <a:t>encourage students for critical thinking and consideration of the environmental problems</a:t>
          </a:r>
        </a:p>
      </dsp:txBody>
      <dsp:txXfrm>
        <a:off x="4023734" y="2546"/>
        <a:ext cx="2860020" cy="1716012"/>
      </dsp:txXfrm>
    </dsp:sp>
    <dsp:sp modelId="{46696548-A584-405C-BC05-844B75C30567}">
      <dsp:nvSpPr>
        <dsp:cNvPr id="0" name=""/>
        <dsp:cNvSpPr/>
      </dsp:nvSpPr>
      <dsp:spPr>
        <a:xfrm>
          <a:off x="1935919" y="1716759"/>
          <a:ext cx="7035650" cy="627204"/>
        </a:xfrm>
        <a:custGeom>
          <a:avLst/>
          <a:gdLst/>
          <a:ahLst/>
          <a:cxnLst/>
          <a:rect l="0" t="0" r="0" b="0"/>
          <a:pathLst>
            <a:path>
              <a:moveTo>
                <a:pt x="7035650" y="0"/>
              </a:moveTo>
              <a:lnTo>
                <a:pt x="7035650" y="330702"/>
              </a:lnTo>
              <a:lnTo>
                <a:pt x="0" y="330702"/>
              </a:lnTo>
              <a:lnTo>
                <a:pt x="0" y="62720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77086" y="2027072"/>
        <a:ext cx="353316" cy="6578"/>
      </dsp:txXfrm>
    </dsp:sp>
    <dsp:sp modelId="{631F6E8A-194B-41E0-B56A-F1A50536CA5C}">
      <dsp:nvSpPr>
        <dsp:cNvPr id="0" name=""/>
        <dsp:cNvSpPr/>
      </dsp:nvSpPr>
      <dsp:spPr>
        <a:xfrm>
          <a:off x="7541560" y="2546"/>
          <a:ext cx="2860020" cy="1716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143" tIns="147105" rIns="140143" bIns="147105" numCol="1" spcCol="1270" anchor="ctr" anchorCtr="0">
          <a:noAutofit/>
        </a:bodyPr>
        <a:lstStyle/>
        <a:p>
          <a:pPr marL="0" lvl="0" indent="0" algn="ctr" defTabSz="533400">
            <a:lnSpc>
              <a:spcPct val="90000"/>
            </a:lnSpc>
            <a:spcBef>
              <a:spcPct val="0"/>
            </a:spcBef>
            <a:spcAft>
              <a:spcPct val="35000"/>
            </a:spcAft>
            <a:buNone/>
          </a:pPr>
          <a:r>
            <a:rPr lang="en-US" sz="1200" kern="1200"/>
            <a:t>awaken the feeling of awe towards nature instead of the attitude that nature should serve humans</a:t>
          </a:r>
        </a:p>
      </dsp:txBody>
      <dsp:txXfrm>
        <a:off x="7541560" y="2546"/>
        <a:ext cx="2860020" cy="1716012"/>
      </dsp:txXfrm>
    </dsp:sp>
    <dsp:sp modelId="{E854EBDC-F778-474A-9A13-51361D8F2D3D}">
      <dsp:nvSpPr>
        <dsp:cNvPr id="0" name=""/>
        <dsp:cNvSpPr/>
      </dsp:nvSpPr>
      <dsp:spPr>
        <a:xfrm>
          <a:off x="3364129" y="3188650"/>
          <a:ext cx="627204" cy="91440"/>
        </a:xfrm>
        <a:custGeom>
          <a:avLst/>
          <a:gdLst/>
          <a:ahLst/>
          <a:cxnLst/>
          <a:rect l="0" t="0" r="0" b="0"/>
          <a:pathLst>
            <a:path>
              <a:moveTo>
                <a:pt x="0" y="45720"/>
              </a:moveTo>
              <a:lnTo>
                <a:pt x="62720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1287" y="3231081"/>
        <a:ext cx="32890" cy="6578"/>
      </dsp:txXfrm>
    </dsp:sp>
    <dsp:sp modelId="{4D0CD950-9A25-44D8-AA68-9F2F59716769}">
      <dsp:nvSpPr>
        <dsp:cNvPr id="0" name=""/>
        <dsp:cNvSpPr/>
      </dsp:nvSpPr>
      <dsp:spPr>
        <a:xfrm>
          <a:off x="505909" y="2376363"/>
          <a:ext cx="2860020" cy="1716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143" tIns="147105" rIns="140143" bIns="147105" numCol="1" spcCol="1270" anchor="ctr" anchorCtr="0">
          <a:noAutofit/>
        </a:bodyPr>
        <a:lstStyle/>
        <a:p>
          <a:pPr marL="0" lvl="0" indent="0" algn="ctr" defTabSz="533400">
            <a:lnSpc>
              <a:spcPct val="90000"/>
            </a:lnSpc>
            <a:spcBef>
              <a:spcPct val="0"/>
            </a:spcBef>
            <a:spcAft>
              <a:spcPct val="35000"/>
            </a:spcAft>
            <a:buNone/>
          </a:pPr>
          <a:r>
            <a:rPr lang="en-US" sz="1200" kern="1200"/>
            <a:t>encourage students' creative expression about Earth and environment protection</a:t>
          </a:r>
        </a:p>
      </dsp:txBody>
      <dsp:txXfrm>
        <a:off x="505909" y="2376363"/>
        <a:ext cx="2860020" cy="1716012"/>
      </dsp:txXfrm>
    </dsp:sp>
    <dsp:sp modelId="{CB365284-B6B9-4A0E-8A0B-EC921084B220}">
      <dsp:nvSpPr>
        <dsp:cNvPr id="0" name=""/>
        <dsp:cNvSpPr/>
      </dsp:nvSpPr>
      <dsp:spPr>
        <a:xfrm>
          <a:off x="4023734" y="2376363"/>
          <a:ext cx="2860020" cy="17160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143" tIns="147105" rIns="140143" bIns="147105" numCol="1" spcCol="1270" anchor="ctr" anchorCtr="0">
          <a:noAutofit/>
        </a:bodyPr>
        <a:lstStyle/>
        <a:p>
          <a:pPr marL="0" lvl="0" indent="0" algn="ctr" defTabSz="533400">
            <a:lnSpc>
              <a:spcPct val="90000"/>
            </a:lnSpc>
            <a:spcBef>
              <a:spcPct val="0"/>
            </a:spcBef>
            <a:spcAft>
              <a:spcPct val="35000"/>
            </a:spcAft>
            <a:buNone/>
          </a:pPr>
          <a:r>
            <a:rPr lang="en-US" sz="1200" kern="1200"/>
            <a:t>Develop students' digital competences</a:t>
          </a:r>
        </a:p>
      </dsp:txBody>
      <dsp:txXfrm>
        <a:off x="4023734" y="2376363"/>
        <a:ext cx="2860020" cy="1716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1D0CF0-9ADD-4900-9BF0-250D727F50E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4F39B871-2752-4D90-A051-FD0D626C6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6C740A0-A48E-46AC-A3A8-E53A46A401D6}"/>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F1667B4E-F9C7-4AC8-9C2E-FA11F38CB1E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BB0B601-4478-4FDB-B1EE-3DFB31AD9E2A}"/>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367789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5DA243-345F-42C5-ADA7-41F27303002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D26FC73-8EDB-4C3B-A03F-4555AC8DBAA0}"/>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BF1AAA8-EBC2-4139-91B4-2E1E24B39B14}"/>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DBAC5C00-DFFB-4C48-B720-0BBB7922EFA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291C6FA-F44A-4E0C-B3E4-6C62994C1979}"/>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77911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CE500428-3A07-4BDB-802A-8B9327666164}"/>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58B2296F-7146-4E05-BAE6-6D09851154EE}"/>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FD5D712-5145-46B2-9121-286732CBFD9E}"/>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5A1055BA-0368-4821-A3D2-928E415A64F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2471560-DDCC-46CE-AC2D-59BE80F164CB}"/>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1008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5C1C8A-1200-47F6-A50D-EA9D593CAD5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811A436-B299-454A-90DD-794A1C1D054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AA2C5B7-5F35-4298-B59E-9F87DFB33C0E}"/>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69147AA8-4DCB-47B6-AB12-9BC31BF69E8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6B999F8-A2D7-4003-837D-62939691611B}"/>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381141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5DFC12-FFB8-45E2-B97D-F45EF6FC48B8}"/>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4C9FEBC1-BAC0-4250-BBFF-FA784FC56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07423978-A620-40CD-99E2-F7574C9C61EA}"/>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4ADE4492-3992-4A55-A76E-2DCC207F373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2175D3F-705B-417A-8E17-31EE4BC1CF45}"/>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166979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A770A4-CF23-477D-A269-A07D55C3EFF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21737D4-FE36-4AE1-A1B4-DF810E9153A3}"/>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4AE8324-F68F-4DDB-AB4A-7763E6586614}"/>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610D01F8-22C3-478C-9E28-9A4C240E34E3}"/>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6" name="Rezervirano mjesto podnožja 5">
            <a:extLst>
              <a:ext uri="{FF2B5EF4-FFF2-40B4-BE49-F238E27FC236}">
                <a16:creationId xmlns:a16="http://schemas.microsoft.com/office/drawing/2014/main" id="{0D92A2D0-D6C8-4320-B155-FEEF6B0A1AA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B12BA1B-1417-4133-B1E7-FD13FBB9A01D}"/>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50695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3DE7B-4FA6-42A4-B2F7-0AD9924FA6B2}"/>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C7D0672D-5842-42AE-8FB6-B3E30A54F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A5F27816-BD54-4472-A631-26DCA6F71E48}"/>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11FA85A5-B4AF-4C3B-AC45-6E1FE1FCE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967B94B7-5A67-4497-8380-0DA332D855E0}"/>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3DA53C8C-71A3-44E7-A65D-6C4E81DEE119}"/>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8" name="Rezervirano mjesto podnožja 7">
            <a:extLst>
              <a:ext uri="{FF2B5EF4-FFF2-40B4-BE49-F238E27FC236}">
                <a16:creationId xmlns:a16="http://schemas.microsoft.com/office/drawing/2014/main" id="{BAE55663-550A-46B5-9E76-D1963206D858}"/>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F4C5892D-DD6F-4E2B-85C8-821FB3A1D35A}"/>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99550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5D1221-9730-4BAF-BB9A-4D1295F22EA7}"/>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A951C3BC-922D-42A0-84C4-468F61FABE21}"/>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4" name="Rezervirano mjesto podnožja 3">
            <a:extLst>
              <a:ext uri="{FF2B5EF4-FFF2-40B4-BE49-F238E27FC236}">
                <a16:creationId xmlns:a16="http://schemas.microsoft.com/office/drawing/2014/main" id="{17AF4A2F-24AF-4CE5-A87A-D08A7FFE31BA}"/>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155615D2-34E0-4A86-86DA-1FA054BB1432}"/>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399322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A821930E-FEA3-4648-B399-3CC7AE4883AA}"/>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3" name="Rezervirano mjesto podnožja 2">
            <a:extLst>
              <a:ext uri="{FF2B5EF4-FFF2-40B4-BE49-F238E27FC236}">
                <a16:creationId xmlns:a16="http://schemas.microsoft.com/office/drawing/2014/main" id="{5B06A3E5-0328-460D-A6FD-5C0D68C13F3B}"/>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FE35DEC9-C4A8-42F0-A872-5B07F03325BB}"/>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34065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C9F970-ABE3-4372-BC1E-CABF6E6F8EC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18EF2379-82EA-4F18-A57A-F6CD511DC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19DBB77B-24F3-47C2-9B3E-6D0343501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588DFF6-9B36-4D7C-B7E8-C5A3AD9AB981}"/>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6" name="Rezervirano mjesto podnožja 5">
            <a:extLst>
              <a:ext uri="{FF2B5EF4-FFF2-40B4-BE49-F238E27FC236}">
                <a16:creationId xmlns:a16="http://schemas.microsoft.com/office/drawing/2014/main" id="{B8FD7A35-F574-4E8E-8240-91C69E67F96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5A2C755-3A21-48DB-9532-0ACC883F449B}"/>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271683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5E98A1-39F9-4C09-8A73-5F35ABDA4A2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0CAEBA1A-A4B3-4C30-9BFB-7082FF86F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4B2A9FCF-8070-467C-9F26-85ACC3F84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785873B-E808-4E55-B46A-782412AC629F}"/>
              </a:ext>
            </a:extLst>
          </p:cNvPr>
          <p:cNvSpPr>
            <a:spLocks noGrp="1"/>
          </p:cNvSpPr>
          <p:nvPr>
            <p:ph type="dt" sz="half" idx="10"/>
          </p:nvPr>
        </p:nvSpPr>
        <p:spPr/>
        <p:txBody>
          <a:bodyPr/>
          <a:lstStyle/>
          <a:p>
            <a:fld id="{A0A101CA-8919-4747-82AE-29DDA41FDAD2}" type="datetimeFigureOut">
              <a:rPr lang="hr-HR" smtClean="0"/>
              <a:pPr/>
              <a:t>15.6.2020.</a:t>
            </a:fld>
            <a:endParaRPr lang="hr-HR"/>
          </a:p>
        </p:txBody>
      </p:sp>
      <p:sp>
        <p:nvSpPr>
          <p:cNvPr id="6" name="Rezervirano mjesto podnožja 5">
            <a:extLst>
              <a:ext uri="{FF2B5EF4-FFF2-40B4-BE49-F238E27FC236}">
                <a16:creationId xmlns:a16="http://schemas.microsoft.com/office/drawing/2014/main" id="{B6425C78-3AFA-4CE5-BD31-C09E0AA99F7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7C85BFC-27FD-4A28-BC78-460541DF8BD7}"/>
              </a:ext>
            </a:extLst>
          </p:cNvPr>
          <p:cNvSpPr>
            <a:spLocks noGrp="1"/>
          </p:cNvSpPr>
          <p:nvPr>
            <p:ph type="sldNum" sz="quarter" idx="12"/>
          </p:nvPr>
        </p:nvSpPr>
        <p:spPr/>
        <p:txBody>
          <a:bodyPr/>
          <a:lstStyle/>
          <a:p>
            <a:fld id="{8291CC8C-B4AD-4B19-A55E-F84CEA00954F}" type="slidenum">
              <a:rPr lang="hr-HR" smtClean="0"/>
              <a:pPr/>
              <a:t>‹#›</a:t>
            </a:fld>
            <a:endParaRPr lang="hr-HR"/>
          </a:p>
        </p:txBody>
      </p:sp>
    </p:spTree>
    <p:extLst>
      <p:ext uri="{BB962C8B-B14F-4D97-AF65-F5344CB8AC3E}">
        <p14:creationId xmlns:p14="http://schemas.microsoft.com/office/powerpoint/2010/main" val="24967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EE7307A-BF88-4D8D-BD50-3724FF94E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DBA80BE-4E9D-4E84-91C7-A3B5BDDF1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6EF8C9A-AFA1-4430-932F-D106C5FB5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101CA-8919-4747-82AE-29DDA41FDAD2}" type="datetimeFigureOut">
              <a:rPr lang="hr-HR" smtClean="0"/>
              <a:pPr/>
              <a:t>15.6.2020.</a:t>
            </a:fld>
            <a:endParaRPr lang="hr-HR"/>
          </a:p>
        </p:txBody>
      </p:sp>
      <p:sp>
        <p:nvSpPr>
          <p:cNvPr id="5" name="Rezervirano mjesto podnožja 4">
            <a:extLst>
              <a:ext uri="{FF2B5EF4-FFF2-40B4-BE49-F238E27FC236}">
                <a16:creationId xmlns:a16="http://schemas.microsoft.com/office/drawing/2014/main" id="{B9554FE7-8063-4494-BF53-A795CB61F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D8DBC748-5DAF-49BB-A730-F0724C63E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CC8C-B4AD-4B19-A55E-F84CEA00954F}" type="slidenum">
              <a:rPr lang="hr-HR" smtClean="0"/>
              <a:pPr/>
              <a:t>‹#›</a:t>
            </a:fld>
            <a:endParaRPr lang="hr-HR"/>
          </a:p>
        </p:txBody>
      </p:sp>
    </p:spTree>
    <p:extLst>
      <p:ext uri="{BB962C8B-B14F-4D97-AF65-F5344CB8AC3E}">
        <p14:creationId xmlns:p14="http://schemas.microsoft.com/office/powerpoint/2010/main" val="2908403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l1VKuZyYrs&amp;t=8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HEIC"/></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ew.genial.ly/5ea951bbd005980d8907c293/presentation-covjek-i-priroda"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7" name="Straight Connector 1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4F23623-969E-45BB-94EB-1614721319F8}"/>
              </a:ext>
            </a:extLst>
          </p:cNvPr>
          <p:cNvSpPr>
            <a:spLocks noGrp="1"/>
          </p:cNvSpPr>
          <p:nvPr>
            <p:ph type="ctrTitle"/>
          </p:nvPr>
        </p:nvSpPr>
        <p:spPr>
          <a:xfrm>
            <a:off x="1060232" y="3941205"/>
            <a:ext cx="10071536" cy="929750"/>
          </a:xfrm>
        </p:spPr>
        <p:txBody>
          <a:bodyPr anchor="b">
            <a:noAutofit/>
          </a:bodyPr>
          <a:lstStyle/>
          <a:p>
            <a:r>
              <a:rPr lang="sr-Latn-CS" sz="3200" b="1" spc="-1" dirty="0" err="1">
                <a:solidFill>
                  <a:srgbClr val="002060"/>
                </a:solidFill>
                <a:latin typeface="Lucida Console" pitchFamily="49" charset="0"/>
              </a:rPr>
              <a:t>Mathematica</a:t>
            </a:r>
            <a:r>
              <a:rPr lang="sr-Latn-CS" sz="3200" b="1" spc="-1" dirty="0">
                <a:solidFill>
                  <a:srgbClr val="002060"/>
                </a:solidFill>
                <a:latin typeface="Lucida Console" pitchFamily="49" charset="0"/>
              </a:rPr>
              <a:t> </a:t>
            </a:r>
            <a:r>
              <a:rPr lang="sr-Latn-CS" sz="3200" b="1" spc="-1" dirty="0" err="1">
                <a:solidFill>
                  <a:srgbClr val="002060"/>
                </a:solidFill>
                <a:latin typeface="Lucida Console" pitchFamily="49" charset="0"/>
              </a:rPr>
              <a:t>regina</a:t>
            </a:r>
            <a:r>
              <a:rPr lang="sr-Latn-CS" sz="3200" b="1" spc="-1" dirty="0">
                <a:solidFill>
                  <a:srgbClr val="002060"/>
                </a:solidFill>
                <a:latin typeface="Lucida Console" pitchFamily="49" charset="0"/>
              </a:rPr>
              <a:t> </a:t>
            </a:r>
            <a:r>
              <a:rPr lang="sr-Latn-CS" sz="3200" b="1" spc="-1" dirty="0" err="1">
                <a:solidFill>
                  <a:srgbClr val="002060"/>
                </a:solidFill>
                <a:latin typeface="Lucida Console" pitchFamily="49" charset="0"/>
              </a:rPr>
              <a:t>omnium</a:t>
            </a:r>
            <a:r>
              <a:rPr lang="sr-Latn-CS" sz="3200" b="1" spc="-1" dirty="0">
                <a:solidFill>
                  <a:srgbClr val="002060"/>
                </a:solidFill>
                <a:latin typeface="Lucida Console" pitchFamily="49" charset="0"/>
              </a:rPr>
              <a:t> </a:t>
            </a:r>
            <a:r>
              <a:rPr lang="sr-Latn-CS" sz="3200" b="1" spc="-1" dirty="0" err="1">
                <a:solidFill>
                  <a:srgbClr val="002060"/>
                </a:solidFill>
                <a:latin typeface="Lucida Console" pitchFamily="49" charset="0"/>
              </a:rPr>
              <a:t>scientiarum</a:t>
            </a:r>
            <a:r>
              <a:rPr lang="sr-Latn-CS" sz="3200" b="1" spc="-1" dirty="0">
                <a:solidFill>
                  <a:srgbClr val="002060"/>
                </a:solidFill>
                <a:latin typeface="Lucida Console" pitchFamily="49" charset="0"/>
              </a:rPr>
              <a:t> et – </a:t>
            </a:r>
            <a:r>
              <a:rPr lang="sr-Latn-CS" sz="3200" b="1" spc="-1" dirty="0" err="1">
                <a:solidFill>
                  <a:srgbClr val="002060"/>
                </a:solidFill>
                <a:latin typeface="Lucida Console" pitchFamily="49" charset="0"/>
              </a:rPr>
              <a:t>learning</a:t>
            </a:r>
            <a:r>
              <a:rPr lang="sr-Latn-CS" sz="3200" b="1" spc="-1" dirty="0">
                <a:solidFill>
                  <a:srgbClr val="002060"/>
                </a:solidFill>
                <a:latin typeface="Lucida Console" pitchFamily="49" charset="0"/>
              </a:rPr>
              <a:t> </a:t>
            </a:r>
            <a:r>
              <a:rPr lang="sr-Latn-CS" sz="3200" b="1" spc="-1" dirty="0" err="1">
                <a:solidFill>
                  <a:srgbClr val="002060"/>
                </a:solidFill>
                <a:latin typeface="Lucida Console" pitchFamily="49" charset="0"/>
              </a:rPr>
              <a:t>path</a:t>
            </a:r>
            <a:r>
              <a:rPr lang="sr-Latn-CS" sz="3200" b="1" spc="-1" dirty="0">
                <a:solidFill>
                  <a:srgbClr val="002060"/>
                </a:solidFill>
                <a:latin typeface="Lucida Console" pitchFamily="49" charset="0"/>
              </a:rPr>
              <a:t> to </a:t>
            </a:r>
            <a:r>
              <a:rPr lang="sr-Latn-CS" sz="3200" b="1" spc="-1" dirty="0" err="1">
                <a:solidFill>
                  <a:srgbClr val="002060"/>
                </a:solidFill>
                <a:latin typeface="Lucida Console" pitchFamily="49" charset="0"/>
              </a:rPr>
              <a:t>success</a:t>
            </a:r>
            <a:endParaRPr lang="hr-HR" sz="3200" dirty="0"/>
          </a:p>
        </p:txBody>
      </p:sp>
      <p:sp>
        <p:nvSpPr>
          <p:cNvPr id="3" name="Podnaslov 2">
            <a:extLst>
              <a:ext uri="{FF2B5EF4-FFF2-40B4-BE49-F238E27FC236}">
                <a16:creationId xmlns:a16="http://schemas.microsoft.com/office/drawing/2014/main" id="{C16D9D18-A852-40D1-A91E-C2B4160FA3FA}"/>
              </a:ext>
            </a:extLst>
          </p:cNvPr>
          <p:cNvSpPr>
            <a:spLocks noGrp="1"/>
          </p:cNvSpPr>
          <p:nvPr>
            <p:ph type="subTitle" idx="1"/>
          </p:nvPr>
        </p:nvSpPr>
        <p:spPr>
          <a:xfrm>
            <a:off x="1052867" y="5907893"/>
            <a:ext cx="10071536" cy="448377"/>
          </a:xfrm>
        </p:spPr>
        <p:txBody>
          <a:bodyPr anchor="t">
            <a:normAutofit fontScale="47500" lnSpcReduction="20000"/>
          </a:bodyPr>
          <a:lstStyle/>
          <a:p>
            <a:endParaRPr lang="hr-HR" sz="2000" strike="noStrike" spc="-1" dirty="0">
              <a:solidFill>
                <a:srgbClr val="002060"/>
              </a:solidFill>
              <a:latin typeface="Lucida Console" pitchFamily="49" charset="0"/>
            </a:endParaRPr>
          </a:p>
          <a:p>
            <a:r>
              <a:rPr lang="en-US" sz="2000" strike="noStrike" spc="-1" dirty="0">
                <a:solidFill>
                  <a:srgbClr val="002060"/>
                </a:solidFill>
                <a:latin typeface="Lucida Console" pitchFamily="49" charset="0"/>
              </a:rPr>
              <a:t>Activity for </a:t>
            </a:r>
            <a:r>
              <a:rPr lang="hr-HR" sz="2000" strike="noStrike" spc="-1" dirty="0" err="1">
                <a:solidFill>
                  <a:srgbClr val="002060"/>
                </a:solidFill>
                <a:latin typeface="Lucida Console" pitchFamily="49" charset="0"/>
              </a:rPr>
              <a:t>March</a:t>
            </a:r>
            <a:r>
              <a:rPr lang="hr-HR" sz="2000" strike="noStrike" spc="-1" dirty="0">
                <a:solidFill>
                  <a:srgbClr val="002060"/>
                </a:solidFill>
                <a:latin typeface="Lucida Console" pitchFamily="49" charset="0"/>
              </a:rPr>
              <a:t>/April 2020</a:t>
            </a:r>
            <a:endParaRPr lang="hr-HR" sz="2000" dirty="0">
              <a:solidFill>
                <a:srgbClr val="002060"/>
              </a:solidFill>
            </a:endParaRPr>
          </a:p>
          <a:p>
            <a:endParaRPr lang="hr-HR" sz="2000" dirty="0"/>
          </a:p>
        </p:txBody>
      </p:sp>
      <p:pic>
        <p:nvPicPr>
          <p:cNvPr id="6" name="Slika 5">
            <a:extLst>
              <a:ext uri="{FF2B5EF4-FFF2-40B4-BE49-F238E27FC236}">
                <a16:creationId xmlns:a16="http://schemas.microsoft.com/office/drawing/2014/main" id="{4A414785-5E4E-41C9-A8E1-A5813000B72B}"/>
              </a:ext>
            </a:extLst>
          </p:cNvPr>
          <p:cNvPicPr/>
          <p:nvPr/>
        </p:nvPicPr>
        <p:blipFill>
          <a:blip r:embed="rId2" cstate="print"/>
          <a:srcRect t="11403" b="20170"/>
          <a:stretch/>
        </p:blipFill>
        <p:spPr>
          <a:xfrm>
            <a:off x="897717" y="1932326"/>
            <a:ext cx="5069590" cy="476982"/>
          </a:xfrm>
          <a:prstGeom prst="rect">
            <a:avLst/>
          </a:prstGeom>
        </p:spPr>
      </p:pic>
      <p:pic>
        <p:nvPicPr>
          <p:cNvPr id="7" name="Picture 8">
            <a:extLst>
              <a:ext uri="{FF2B5EF4-FFF2-40B4-BE49-F238E27FC236}">
                <a16:creationId xmlns:a16="http://schemas.microsoft.com/office/drawing/2014/main" id="{4E02F250-BFAF-4717-8518-7C6584B7DA1F}"/>
              </a:ext>
            </a:extLst>
          </p:cNvPr>
          <p:cNvPicPr/>
          <p:nvPr/>
        </p:nvPicPr>
        <p:blipFill>
          <a:blip r:embed="rId3"/>
          <a:srcRect b="49851"/>
          <a:stretch/>
        </p:blipFill>
        <p:spPr>
          <a:xfrm>
            <a:off x="6228507" y="693820"/>
            <a:ext cx="5065776" cy="2953993"/>
          </a:xfrm>
          <a:prstGeom prst="rect">
            <a:avLst/>
          </a:prstGeom>
        </p:spPr>
      </p:pic>
      <p:sp>
        <p:nvSpPr>
          <p:cNvPr id="4" name="TekstniOkvir 3">
            <a:extLst>
              <a:ext uri="{FF2B5EF4-FFF2-40B4-BE49-F238E27FC236}">
                <a16:creationId xmlns:a16="http://schemas.microsoft.com/office/drawing/2014/main" id="{75538678-E1F9-4789-B8BD-2E1B2A65B2B2}"/>
              </a:ext>
            </a:extLst>
          </p:cNvPr>
          <p:cNvSpPr txBox="1"/>
          <p:nvPr/>
        </p:nvSpPr>
        <p:spPr>
          <a:xfrm>
            <a:off x="1695635" y="4971495"/>
            <a:ext cx="8673483" cy="707886"/>
          </a:xfrm>
          <a:prstGeom prst="rect">
            <a:avLst/>
          </a:prstGeom>
          <a:noFill/>
        </p:spPr>
        <p:txBody>
          <a:bodyPr wrap="square" rtlCol="0">
            <a:spAutoFit/>
          </a:bodyPr>
          <a:lstStyle/>
          <a:p>
            <a:pPr algn="ctr"/>
            <a:r>
              <a:rPr lang="hr-HR" sz="4000" dirty="0">
                <a:solidFill>
                  <a:srgbClr val="FF0000"/>
                </a:solidFill>
              </a:rPr>
              <a:t>HUMAN AND NATURE</a:t>
            </a:r>
          </a:p>
        </p:txBody>
      </p:sp>
    </p:spTree>
    <p:extLst>
      <p:ext uri="{BB962C8B-B14F-4D97-AF65-F5344CB8AC3E}">
        <p14:creationId xmlns:p14="http://schemas.microsoft.com/office/powerpoint/2010/main" val="201192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CD8EF534-4C2B-4215-8B14-F6E97273B598}"/>
              </a:ext>
            </a:extLst>
          </p:cNvPr>
          <p:cNvSpPr>
            <a:spLocks noGrp="1"/>
          </p:cNvSpPr>
          <p:nvPr>
            <p:ph type="title"/>
          </p:nvPr>
        </p:nvSpPr>
        <p:spPr>
          <a:xfrm>
            <a:off x="640079" y="2053641"/>
            <a:ext cx="3669161" cy="2760098"/>
          </a:xfrm>
        </p:spPr>
        <p:txBody>
          <a:bodyPr>
            <a:normAutofit/>
          </a:bodyPr>
          <a:lstStyle/>
          <a:p>
            <a:pPr algn="ctr"/>
            <a:r>
              <a:rPr lang="hr-HR" b="1" dirty="0" err="1">
                <a:solidFill>
                  <a:srgbClr val="FFC000"/>
                </a:solidFill>
              </a:rPr>
              <a:t>Correlation</a:t>
            </a:r>
            <a:r>
              <a:rPr lang="hr-HR" b="1" dirty="0">
                <a:solidFill>
                  <a:srgbClr val="FFC000"/>
                </a:solidFill>
              </a:rPr>
              <a:t> </a:t>
            </a:r>
            <a:r>
              <a:rPr lang="hr-HR" b="1" dirty="0" err="1">
                <a:solidFill>
                  <a:srgbClr val="FFC000"/>
                </a:solidFill>
              </a:rPr>
              <a:t>with</a:t>
            </a:r>
            <a:r>
              <a:rPr lang="hr-HR" b="1" dirty="0">
                <a:solidFill>
                  <a:srgbClr val="FFC000"/>
                </a:solidFill>
              </a:rPr>
              <a:t> </a:t>
            </a:r>
            <a:r>
              <a:rPr lang="hr-HR" b="1" dirty="0" err="1">
                <a:solidFill>
                  <a:srgbClr val="FFC000"/>
                </a:solidFill>
              </a:rPr>
              <a:t>Mathematics</a:t>
            </a:r>
            <a:endParaRPr lang="hr-HR" b="1" dirty="0">
              <a:solidFill>
                <a:srgbClr val="FFC000"/>
              </a:solidFill>
            </a:endParaRPr>
          </a:p>
        </p:txBody>
      </p:sp>
      <p:sp>
        <p:nvSpPr>
          <p:cNvPr id="3" name="Rezervirano mjesto sadržaja 2">
            <a:extLst>
              <a:ext uri="{FF2B5EF4-FFF2-40B4-BE49-F238E27FC236}">
                <a16:creationId xmlns:a16="http://schemas.microsoft.com/office/drawing/2014/main" id="{55C1837A-DFA4-47E3-AEB7-4BC6DCBB2665}"/>
              </a:ext>
            </a:extLst>
          </p:cNvPr>
          <p:cNvSpPr>
            <a:spLocks noGrp="1"/>
          </p:cNvSpPr>
          <p:nvPr>
            <p:ph idx="1"/>
          </p:nvPr>
        </p:nvSpPr>
        <p:spPr>
          <a:xfrm>
            <a:off x="6090574" y="801866"/>
            <a:ext cx="5306084" cy="3321560"/>
          </a:xfrm>
        </p:spPr>
        <p:txBody>
          <a:bodyPr anchor="ctr">
            <a:normAutofit/>
          </a:bodyPr>
          <a:lstStyle/>
          <a:p>
            <a:pPr algn="ctr">
              <a:buNone/>
            </a:pPr>
            <a:r>
              <a:rPr lang="en-US" sz="2400" dirty="0">
                <a:solidFill>
                  <a:srgbClr val="000000"/>
                </a:solidFill>
              </a:rPr>
              <a:t>Students drew and calculated two tasks with data from the film - more precisely, with curiosities from the shooting of the film</a:t>
            </a:r>
            <a:r>
              <a:rPr lang="hr-HR" sz="2400" dirty="0">
                <a:solidFill>
                  <a:srgbClr val="000000"/>
                </a:solidFill>
              </a:rPr>
              <a:t> </a:t>
            </a:r>
            <a:r>
              <a:rPr lang="hr-HR" sz="2400" dirty="0" err="1">
                <a:solidFill>
                  <a:srgbClr val="000000"/>
                </a:solidFill>
              </a:rPr>
              <a:t>Impossible</a:t>
            </a:r>
            <a:r>
              <a:rPr lang="hr-HR" sz="2400" dirty="0">
                <a:solidFill>
                  <a:srgbClr val="000000"/>
                </a:solidFill>
              </a:rPr>
              <a:t>. </a:t>
            </a:r>
            <a:r>
              <a:rPr lang="hr-HR" sz="2400" dirty="0" err="1">
                <a:solidFill>
                  <a:srgbClr val="000000"/>
                </a:solidFill>
              </a:rPr>
              <a:t>Here</a:t>
            </a:r>
            <a:r>
              <a:rPr lang="hr-HR" sz="2400" dirty="0">
                <a:solidFill>
                  <a:srgbClr val="000000"/>
                </a:solidFill>
              </a:rPr>
              <a:t> is </a:t>
            </a:r>
            <a:r>
              <a:rPr lang="hr-HR" sz="2400" dirty="0" err="1">
                <a:solidFill>
                  <a:srgbClr val="000000"/>
                </a:solidFill>
              </a:rPr>
              <a:t>the</a:t>
            </a:r>
            <a:r>
              <a:rPr lang="hr-HR" sz="2400" dirty="0">
                <a:solidFill>
                  <a:srgbClr val="000000"/>
                </a:solidFill>
              </a:rPr>
              <a:t> video: </a:t>
            </a:r>
            <a:r>
              <a:rPr lang="hr-BA" sz="2400" u="sng" dirty="0">
                <a:hlinkClick r:id="rId3"/>
              </a:rPr>
              <a:t>https://www.youtube.com/watch?v=Ll1VKuZyYrs&amp;t=8s</a:t>
            </a:r>
            <a:endParaRPr lang="hr-HR" sz="2400" dirty="0"/>
          </a:p>
          <a:p>
            <a:pPr>
              <a:buNone/>
            </a:pPr>
            <a:endParaRPr lang="hr-HR" sz="2400" dirty="0">
              <a:solidFill>
                <a:srgbClr val="000000"/>
              </a:solidFill>
            </a:endParaRPr>
          </a:p>
        </p:txBody>
      </p:sp>
      <p:sp>
        <p:nvSpPr>
          <p:cNvPr id="7" name="Pravokutnik 6"/>
          <p:cNvSpPr/>
          <p:nvPr/>
        </p:nvSpPr>
        <p:spPr>
          <a:xfrm>
            <a:off x="5969479" y="3804249"/>
            <a:ext cx="6038490" cy="2829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u="sng" dirty="0">
                <a:solidFill>
                  <a:srgbClr val="FFC000"/>
                </a:solidFill>
              </a:rPr>
              <a:t>TASKS</a:t>
            </a:r>
          </a:p>
          <a:p>
            <a:pPr algn="ctr"/>
            <a:r>
              <a:rPr lang="en-US" dirty="0"/>
              <a:t>Data from the making of the movie</a:t>
            </a:r>
            <a:r>
              <a:rPr lang="hr-HR" dirty="0"/>
              <a:t> </a:t>
            </a:r>
            <a:r>
              <a:rPr lang="hr-HR" dirty="0" err="1"/>
              <a:t>Impossible</a:t>
            </a:r>
            <a:r>
              <a:rPr lang="en-US" dirty="0"/>
              <a:t>: depth of the channel 15m, length of the channel 60m, 35 pumps.</a:t>
            </a:r>
            <a:endParaRPr lang="hr-HR" dirty="0"/>
          </a:p>
          <a:p>
            <a:pPr lvl="0" algn="ctr"/>
            <a:r>
              <a:rPr lang="hr-HR" dirty="0"/>
              <a:t>a) </a:t>
            </a:r>
            <a:r>
              <a:rPr lang="en-US" dirty="0"/>
              <a:t>How many tons of water is necessary so that the depth gets to 80cm?</a:t>
            </a:r>
            <a:endParaRPr lang="hr-HR" dirty="0"/>
          </a:p>
          <a:p>
            <a:pPr lvl="0" algn="ctr"/>
            <a:r>
              <a:rPr lang="hr-HR" dirty="0"/>
              <a:t>b) </a:t>
            </a:r>
            <a:r>
              <a:rPr lang="en-US" dirty="0"/>
              <a:t>If there were 5 pumps at the end of the channel and the rest of them were evenly spaced along the channel, what was the distance between two pumps?</a:t>
            </a:r>
            <a:endParaRPr lang="hr-HR" dirty="0"/>
          </a:p>
          <a:p>
            <a:pPr algn="ctr"/>
            <a:endParaRPr lang="hr-HR" dirty="0"/>
          </a:p>
        </p:txBody>
      </p:sp>
    </p:spTree>
    <p:extLst>
      <p:ext uri="{BB962C8B-B14F-4D97-AF65-F5344CB8AC3E}">
        <p14:creationId xmlns:p14="http://schemas.microsoft.com/office/powerpoint/2010/main" val="130957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27538" y="4756638"/>
            <a:ext cx="11139854" cy="1623613"/>
          </a:xfrm>
        </p:spPr>
        <p:txBody>
          <a:bodyPr vert="horz" lIns="91440" tIns="45720" rIns="91440" bIns="45720" rtlCol="0" anchor="b">
            <a:noAutofit/>
          </a:bodyPr>
          <a:lstStyle/>
          <a:p>
            <a:pPr algn="ctr"/>
            <a:r>
              <a:rPr lang="en-US" sz="4000" u="sng" dirty="0">
                <a:solidFill>
                  <a:srgbClr val="FFC000"/>
                </a:solidFill>
              </a:rPr>
              <a:t>Student works</a:t>
            </a:r>
            <a:br>
              <a:rPr lang="en-US" sz="4000" dirty="0">
                <a:solidFill>
                  <a:srgbClr val="FFC000"/>
                </a:solidFill>
              </a:rPr>
            </a:br>
            <a:r>
              <a:rPr lang="en-US" sz="4000" dirty="0">
                <a:solidFill>
                  <a:srgbClr val="FFC000"/>
                </a:solidFill>
              </a:rPr>
              <a:t>(photographed because</a:t>
            </a:r>
            <a:br>
              <a:rPr lang="en-US" sz="4000" dirty="0">
                <a:solidFill>
                  <a:srgbClr val="FFC000"/>
                </a:solidFill>
              </a:rPr>
            </a:br>
            <a:r>
              <a:rPr lang="en-US" sz="4000" dirty="0">
                <a:solidFill>
                  <a:srgbClr val="FFC000"/>
                </a:solidFill>
              </a:rPr>
              <a:t>distance learning</a:t>
            </a:r>
            <a:r>
              <a:rPr lang="en-US" sz="2400" dirty="0">
                <a:solidFill>
                  <a:srgbClr val="FFC000"/>
                </a:solidFill>
              </a:rPr>
              <a:t>)</a:t>
            </a:r>
          </a:p>
        </p:txBody>
      </p:sp>
      <p:pic>
        <p:nvPicPr>
          <p:cNvPr id="4" name="Slika 3" descr="Slika na kojoj se prikazuje tekst, ploča za pisanje, računalo, prijenosnik&#10;&#10;Opis je automatski generiran">
            <a:extLst>
              <a:ext uri="{FF2B5EF4-FFF2-40B4-BE49-F238E27FC236}">
                <a16:creationId xmlns:a16="http://schemas.microsoft.com/office/drawing/2014/main" id="{606A0EEA-C388-43D7-AFFE-B4F210C7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026" y="807436"/>
            <a:ext cx="3997637" cy="2998227"/>
          </a:xfrm>
          <a:prstGeom prst="rect">
            <a:avLst/>
          </a:prstGeom>
        </p:spPr>
      </p:pic>
      <p:pic>
        <p:nvPicPr>
          <p:cNvPr id="7" name="Rezervirano mjesto sadržaja 6" descr="Sara Čaglić.jpg"/>
          <p:cNvPicPr>
            <a:picLocks noGrp="1" noChangeAspect="1"/>
          </p:cNvPicPr>
          <p:nvPr>
            <p:ph idx="1"/>
          </p:nvPr>
        </p:nvPicPr>
        <p:blipFill>
          <a:blip r:embed="rId3"/>
          <a:stretch>
            <a:fillRect/>
          </a:stretch>
        </p:blipFill>
        <p:spPr>
          <a:xfrm>
            <a:off x="4385729" y="878889"/>
            <a:ext cx="3433324" cy="2947387"/>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Slika 5" descr="Slika na kojoj se prikazuje tekst&#10;&#10;Opis je automatski generiran">
            <a:extLst>
              <a:ext uri="{FF2B5EF4-FFF2-40B4-BE49-F238E27FC236}">
                <a16:creationId xmlns:a16="http://schemas.microsoft.com/office/drawing/2014/main" id="{98DB9873-8870-4386-AD05-89EC7B04F313}"/>
              </a:ext>
            </a:extLst>
          </p:cNvPr>
          <p:cNvPicPr>
            <a:picLocks noChangeAspect="1"/>
          </p:cNvPicPr>
          <p:nvPr/>
        </p:nvPicPr>
        <p:blipFill rotWithShape="1">
          <a:blip r:embed="rId4">
            <a:extLst>
              <a:ext uri="{28A0092B-C50C-407E-A947-70E740481C1C}">
                <a14:useLocalDpi xmlns:a14="http://schemas.microsoft.com/office/drawing/2010/main" val="0"/>
              </a:ext>
            </a:extLst>
          </a:blip>
          <a:srcRect l="2221" r="3334"/>
          <a:stretch/>
        </p:blipFill>
        <p:spPr>
          <a:xfrm>
            <a:off x="8662569" y="330045"/>
            <a:ext cx="2998227" cy="3997637"/>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ekstniOkvir 8">
            <a:extLst>
              <a:ext uri="{FF2B5EF4-FFF2-40B4-BE49-F238E27FC236}">
                <a16:creationId xmlns:a16="http://schemas.microsoft.com/office/drawing/2014/main" id="{98F0E01B-31E3-48B4-BB50-74484BD77FBA}"/>
              </a:ext>
            </a:extLst>
          </p:cNvPr>
          <p:cNvSpPr txBox="1"/>
          <p:nvPr/>
        </p:nvSpPr>
        <p:spPr>
          <a:xfrm>
            <a:off x="595398" y="3957854"/>
            <a:ext cx="2343703" cy="369332"/>
          </a:xfrm>
          <a:prstGeom prst="rect">
            <a:avLst/>
          </a:prstGeom>
          <a:noFill/>
        </p:spPr>
        <p:txBody>
          <a:bodyPr wrap="square" rtlCol="0">
            <a:spAutoFit/>
          </a:bodyPr>
          <a:lstStyle/>
          <a:p>
            <a:r>
              <a:rPr lang="hr-HR" dirty="0"/>
              <a:t>Leona Lončarević</a:t>
            </a:r>
          </a:p>
        </p:txBody>
      </p:sp>
      <p:sp>
        <p:nvSpPr>
          <p:cNvPr id="11" name="TekstniOkvir 10">
            <a:extLst>
              <a:ext uri="{FF2B5EF4-FFF2-40B4-BE49-F238E27FC236}">
                <a16:creationId xmlns:a16="http://schemas.microsoft.com/office/drawing/2014/main" id="{1016EE84-2C2B-450E-9745-3B887388AA53}"/>
              </a:ext>
            </a:extLst>
          </p:cNvPr>
          <p:cNvSpPr txBox="1"/>
          <p:nvPr/>
        </p:nvSpPr>
        <p:spPr>
          <a:xfrm>
            <a:off x="6400800" y="1393794"/>
            <a:ext cx="1243432" cy="369332"/>
          </a:xfrm>
          <a:prstGeom prst="rect">
            <a:avLst/>
          </a:prstGeom>
          <a:noFill/>
        </p:spPr>
        <p:txBody>
          <a:bodyPr wrap="square" rtlCol="0">
            <a:spAutoFit/>
          </a:bodyPr>
          <a:lstStyle/>
          <a:p>
            <a:r>
              <a:rPr lang="hr-HR" dirty="0"/>
              <a:t>Sara </a:t>
            </a:r>
            <a:r>
              <a:rPr lang="hr-HR" dirty="0" err="1"/>
              <a:t>Čaglić</a:t>
            </a:r>
            <a:endParaRPr lang="hr-HR" dirty="0"/>
          </a:p>
        </p:txBody>
      </p:sp>
      <p:sp>
        <p:nvSpPr>
          <p:cNvPr id="13" name="TekstniOkvir 12">
            <a:extLst>
              <a:ext uri="{FF2B5EF4-FFF2-40B4-BE49-F238E27FC236}">
                <a16:creationId xmlns:a16="http://schemas.microsoft.com/office/drawing/2014/main" id="{C06A30BB-3994-4DB1-908F-04DD8FD6E27B}"/>
              </a:ext>
            </a:extLst>
          </p:cNvPr>
          <p:cNvSpPr txBox="1"/>
          <p:nvPr/>
        </p:nvSpPr>
        <p:spPr>
          <a:xfrm>
            <a:off x="8660043" y="4018002"/>
            <a:ext cx="2343703" cy="369332"/>
          </a:xfrm>
          <a:prstGeom prst="rect">
            <a:avLst/>
          </a:prstGeom>
          <a:noFill/>
        </p:spPr>
        <p:txBody>
          <a:bodyPr wrap="square" rtlCol="0">
            <a:spAutoFit/>
          </a:bodyPr>
          <a:lstStyle/>
          <a:p>
            <a:r>
              <a:rPr lang="hr-HR" dirty="0"/>
              <a:t>Gabriela Kovačević</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47C2B798-0116-4B98-A024-5E694644E4D1}"/>
              </a:ext>
            </a:extLst>
          </p:cNvPr>
          <p:cNvSpPr>
            <a:spLocks noGrp="1"/>
          </p:cNvSpPr>
          <p:nvPr>
            <p:ph type="title"/>
          </p:nvPr>
        </p:nvSpPr>
        <p:spPr>
          <a:xfrm>
            <a:off x="801340" y="802955"/>
            <a:ext cx="4977976" cy="1454051"/>
          </a:xfrm>
        </p:spPr>
        <p:txBody>
          <a:bodyPr>
            <a:normAutofit/>
          </a:bodyPr>
          <a:lstStyle/>
          <a:p>
            <a:pPr algn="ctr"/>
            <a:r>
              <a:rPr lang="hr-HR" dirty="0" err="1">
                <a:solidFill>
                  <a:srgbClr val="FF0000"/>
                </a:solidFill>
              </a:rPr>
              <a:t>Thank</a:t>
            </a:r>
            <a:r>
              <a:rPr lang="hr-HR" dirty="0">
                <a:solidFill>
                  <a:srgbClr val="FF0000"/>
                </a:solidFill>
              </a:rPr>
              <a:t> </a:t>
            </a:r>
            <a:r>
              <a:rPr lang="hr-HR" dirty="0" err="1">
                <a:solidFill>
                  <a:srgbClr val="FF0000"/>
                </a:solidFill>
              </a:rPr>
              <a:t>you</a:t>
            </a:r>
            <a:r>
              <a:rPr lang="hr-HR" dirty="0">
                <a:solidFill>
                  <a:srgbClr val="FF0000"/>
                </a:solidFill>
              </a:rPr>
              <a:t> for </a:t>
            </a:r>
            <a:r>
              <a:rPr lang="hr-HR" dirty="0" err="1">
                <a:solidFill>
                  <a:srgbClr val="FF0000"/>
                </a:solidFill>
              </a:rPr>
              <a:t>your</a:t>
            </a:r>
            <a:r>
              <a:rPr lang="hr-HR" dirty="0">
                <a:solidFill>
                  <a:srgbClr val="FF0000"/>
                </a:solidFill>
              </a:rPr>
              <a:t> </a:t>
            </a:r>
            <a:r>
              <a:rPr lang="hr-HR" dirty="0" err="1">
                <a:solidFill>
                  <a:srgbClr val="FF0000"/>
                </a:solidFill>
              </a:rPr>
              <a:t>attention</a:t>
            </a:r>
            <a:r>
              <a:rPr lang="hr-HR" dirty="0">
                <a:solidFill>
                  <a:srgbClr val="FF0000"/>
                </a:solidFill>
              </a:rPr>
              <a:t>! </a:t>
            </a:r>
            <a:r>
              <a:rPr lang="hr-HR">
                <a:solidFill>
                  <a:srgbClr val="FF0000"/>
                </a:solidFill>
                <a:sym typeface="Wingdings" panose="05000000000000000000" pitchFamily="2" charset="2"/>
              </a:rPr>
              <a:t></a:t>
            </a:r>
            <a:endParaRPr lang="hr-HR" dirty="0">
              <a:solidFill>
                <a:srgbClr val="FF0000"/>
              </a:solidFill>
            </a:endParaRPr>
          </a:p>
        </p:txBody>
      </p:sp>
      <p:sp>
        <p:nvSpPr>
          <p:cNvPr id="3" name="Rezervirano mjesto sadržaja 2">
            <a:extLst>
              <a:ext uri="{FF2B5EF4-FFF2-40B4-BE49-F238E27FC236}">
                <a16:creationId xmlns:a16="http://schemas.microsoft.com/office/drawing/2014/main" id="{F0612DEB-4BC7-4EB5-B30F-C23AC62B0C24}"/>
              </a:ext>
            </a:extLst>
          </p:cNvPr>
          <p:cNvSpPr>
            <a:spLocks noGrp="1"/>
          </p:cNvSpPr>
          <p:nvPr>
            <p:ph idx="1"/>
          </p:nvPr>
        </p:nvSpPr>
        <p:spPr>
          <a:xfrm>
            <a:off x="797809" y="2421682"/>
            <a:ext cx="4977578" cy="3639289"/>
          </a:xfrm>
        </p:spPr>
        <p:txBody>
          <a:bodyPr anchor="ctr">
            <a:normAutofit/>
          </a:bodyPr>
          <a:lstStyle/>
          <a:p>
            <a:pPr marL="0" indent="0" algn="ctr">
              <a:buNone/>
            </a:pPr>
            <a:r>
              <a:rPr lang="en-US" sz="2000" dirty="0">
                <a:solidFill>
                  <a:srgbClr val="002060"/>
                </a:solidFill>
              </a:rPr>
              <a:t>Additionally:</a:t>
            </a:r>
            <a:endParaRPr lang="hr-HR" sz="2000" dirty="0">
              <a:solidFill>
                <a:srgbClr val="002060"/>
              </a:solidFill>
            </a:endParaRPr>
          </a:p>
          <a:p>
            <a:pPr marL="0" indent="0" algn="ctr">
              <a:buNone/>
            </a:pPr>
            <a:r>
              <a:rPr lang="en-US" sz="2000" dirty="0">
                <a:solidFill>
                  <a:srgbClr val="002060"/>
                </a:solidFill>
              </a:rPr>
              <a:t>The activity is created and accomplished by </a:t>
            </a:r>
            <a:r>
              <a:rPr lang="hr-HR" sz="2000" dirty="0">
                <a:solidFill>
                  <a:srgbClr val="002060"/>
                </a:solidFill>
              </a:rPr>
              <a:t>Croatian </a:t>
            </a:r>
            <a:r>
              <a:rPr lang="hr-HR" sz="2000" dirty="0" err="1">
                <a:solidFill>
                  <a:srgbClr val="002060"/>
                </a:solidFill>
              </a:rPr>
              <a:t>teacher</a:t>
            </a:r>
            <a:r>
              <a:rPr lang="hr-HR" sz="2000" dirty="0">
                <a:solidFill>
                  <a:srgbClr val="002060"/>
                </a:solidFill>
              </a:rPr>
              <a:t> Hana Tepeš, </a:t>
            </a:r>
            <a:r>
              <a:rPr lang="en-US" sz="2000" dirty="0">
                <a:solidFill>
                  <a:srgbClr val="002060"/>
                </a:solidFill>
              </a:rPr>
              <a:t>Math teachers Denis </a:t>
            </a:r>
            <a:r>
              <a:rPr lang="en-US" sz="2000" dirty="0" err="1">
                <a:solidFill>
                  <a:srgbClr val="002060"/>
                </a:solidFill>
              </a:rPr>
              <a:t>Vujanović</a:t>
            </a:r>
            <a:r>
              <a:rPr lang="en-US" sz="2000" dirty="0">
                <a:solidFill>
                  <a:srgbClr val="002060"/>
                </a:solidFill>
              </a:rPr>
              <a:t> and Anita Jukić in cooperation with English teacher </a:t>
            </a:r>
            <a:r>
              <a:rPr lang="en-US" sz="2000" dirty="0" err="1">
                <a:solidFill>
                  <a:srgbClr val="002060"/>
                </a:solidFill>
              </a:rPr>
              <a:t>Dražena</a:t>
            </a:r>
            <a:r>
              <a:rPr lang="en-US" sz="2000" dirty="0">
                <a:solidFill>
                  <a:srgbClr val="002060"/>
                </a:solidFill>
              </a:rPr>
              <a:t> </a:t>
            </a:r>
            <a:r>
              <a:rPr lang="en-US" sz="2000" dirty="0" err="1">
                <a:solidFill>
                  <a:srgbClr val="002060"/>
                </a:solidFill>
              </a:rPr>
              <a:t>Vujanović</a:t>
            </a:r>
            <a:r>
              <a:rPr lang="en-US" sz="2000" dirty="0">
                <a:solidFill>
                  <a:srgbClr val="002060"/>
                </a:solidFill>
              </a:rPr>
              <a:t>.</a:t>
            </a:r>
            <a:endParaRPr lang="hr-HR" sz="2000" dirty="0">
              <a:solidFill>
                <a:srgbClr val="002060"/>
              </a:solidFill>
            </a:endParaRPr>
          </a:p>
          <a:p>
            <a:endParaRPr lang="hr-HR" sz="20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7F74D835-9B14-4FCD-8372-844032AAC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7825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1B20950-6373-4740-A8EE-82954092682E}"/>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sz="2600" b="1" dirty="0"/>
              <a:t>Topic of the activity: Humans and nature (activity was done entirely online)</a:t>
            </a:r>
            <a:br>
              <a:rPr lang="en-US" sz="2600" dirty="0"/>
            </a:br>
            <a:endParaRPr lang="en-US" sz="26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descr="Slika na kojoj se prikazuje voda, na otvorenom, plivanje, igranje&#10;&#10;Opis je automatski generiran">
            <a:extLst>
              <a:ext uri="{FF2B5EF4-FFF2-40B4-BE49-F238E27FC236}">
                <a16:creationId xmlns:a16="http://schemas.microsoft.com/office/drawing/2014/main" id="{95D6D166-EEC2-40D2-B51F-B5ABFBF8F0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9269"/>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28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6D45C18D-E759-4187-9583-78D03D5DFCF5}"/>
              </a:ext>
            </a:extLst>
          </p:cNvPr>
          <p:cNvSpPr>
            <a:spLocks noGrp="1"/>
          </p:cNvSpPr>
          <p:nvPr>
            <p:ph type="title"/>
          </p:nvPr>
        </p:nvSpPr>
        <p:spPr>
          <a:xfrm>
            <a:off x="863029" y="1012004"/>
            <a:ext cx="3416158" cy="4795408"/>
          </a:xfrm>
        </p:spPr>
        <p:txBody>
          <a:bodyPr>
            <a:normAutofit/>
          </a:bodyPr>
          <a:lstStyle/>
          <a:p>
            <a:pPr algn="ctr"/>
            <a:r>
              <a:rPr lang="en-US" b="1" dirty="0">
                <a:solidFill>
                  <a:schemeClr val="accent2">
                    <a:lumMod val="60000"/>
                    <a:lumOff val="40000"/>
                  </a:schemeClr>
                </a:solidFill>
              </a:rPr>
              <a:t>Description of the activities:</a:t>
            </a:r>
            <a:endParaRPr lang="hr-HR" dirty="0">
              <a:solidFill>
                <a:schemeClr val="accent2">
                  <a:lumMod val="60000"/>
                  <a:lumOff val="40000"/>
                </a:schemeClr>
              </a:solidFill>
            </a:endParaRPr>
          </a:p>
        </p:txBody>
      </p:sp>
      <p:graphicFrame>
        <p:nvGraphicFramePr>
          <p:cNvPr id="5" name="Rezervirano mjesto sadržaja 2">
            <a:extLst>
              <a:ext uri="{FF2B5EF4-FFF2-40B4-BE49-F238E27FC236}">
                <a16:creationId xmlns:a16="http://schemas.microsoft.com/office/drawing/2014/main" id="{18D5C479-4E0E-4786-B345-E01631EB1E39}"/>
              </a:ext>
            </a:extLst>
          </p:cNvPr>
          <p:cNvGraphicFramePr>
            <a:graphicFrameLocks noGrp="1"/>
          </p:cNvGraphicFramePr>
          <p:nvPr>
            <p:ph idx="1"/>
            <p:extLst>
              <p:ext uri="{D42A27DB-BD31-4B8C-83A1-F6EECF244321}">
                <p14:modId xmlns:p14="http://schemas.microsoft.com/office/powerpoint/2010/main" val="40490235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09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1D74FFB-64F9-46CA-9508-1D4A9189C2B3}"/>
              </a:ext>
            </a:extLst>
          </p:cNvPr>
          <p:cNvSpPr>
            <a:spLocks noGrp="1"/>
          </p:cNvSpPr>
          <p:nvPr>
            <p:ph type="title"/>
          </p:nvPr>
        </p:nvSpPr>
        <p:spPr>
          <a:xfrm>
            <a:off x="1812897" y="518649"/>
            <a:ext cx="9882278" cy="1067634"/>
          </a:xfrm>
        </p:spPr>
        <p:txBody>
          <a:bodyPr anchor="ctr">
            <a:normAutofit/>
          </a:bodyPr>
          <a:lstStyle/>
          <a:p>
            <a:r>
              <a:rPr lang="en-US" b="1"/>
              <a:t>Aims of the activities:</a:t>
            </a:r>
            <a:endParaRPr lang="hr-HR"/>
          </a:p>
        </p:txBody>
      </p:sp>
      <p:grpSp>
        <p:nvGrpSpPr>
          <p:cNvPr id="24" name="Group 23">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2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Rezervirano mjesto sadržaja 2">
            <a:extLst>
              <a:ext uri="{FF2B5EF4-FFF2-40B4-BE49-F238E27FC236}">
                <a16:creationId xmlns:a16="http://schemas.microsoft.com/office/drawing/2014/main" id="{A20283BA-8FEA-4008-B09A-F0FD54193AB6}"/>
              </a:ext>
            </a:extLst>
          </p:cNvPr>
          <p:cNvGraphicFramePr>
            <a:graphicFrameLocks noGrp="1"/>
          </p:cNvGraphicFramePr>
          <p:nvPr>
            <p:ph idx="1"/>
            <p:extLst>
              <p:ext uri="{D42A27DB-BD31-4B8C-83A1-F6EECF244321}">
                <p14:modId xmlns:p14="http://schemas.microsoft.com/office/powerpoint/2010/main" val="1088454988"/>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05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Naslov 1">
            <a:extLst>
              <a:ext uri="{FF2B5EF4-FFF2-40B4-BE49-F238E27FC236}">
                <a16:creationId xmlns:a16="http://schemas.microsoft.com/office/drawing/2014/main" id="{9981745E-A114-40CF-9755-CFE33C26C555}"/>
              </a:ext>
            </a:extLst>
          </p:cNvPr>
          <p:cNvSpPr>
            <a:spLocks noGrp="1"/>
          </p:cNvSpPr>
          <p:nvPr>
            <p:ph type="title"/>
          </p:nvPr>
        </p:nvSpPr>
        <p:spPr>
          <a:xfrm>
            <a:off x="640080" y="1243013"/>
            <a:ext cx="3855720" cy="4371974"/>
          </a:xfrm>
        </p:spPr>
        <p:txBody>
          <a:bodyPr>
            <a:normAutofit/>
          </a:bodyPr>
          <a:lstStyle/>
          <a:p>
            <a:pPr algn="ctr"/>
            <a:r>
              <a:rPr lang="en-US" b="1" dirty="0">
                <a:solidFill>
                  <a:srgbClr val="FFFFFF"/>
                </a:solidFill>
              </a:rPr>
              <a:t>Motivation for the activity</a:t>
            </a:r>
            <a:r>
              <a:rPr lang="hr-HR" b="1" dirty="0">
                <a:solidFill>
                  <a:srgbClr val="FFFFFF"/>
                </a:solidFill>
              </a:rPr>
              <a:t>…</a:t>
            </a:r>
            <a:endParaRPr lang="hr-HR" dirty="0">
              <a:solidFill>
                <a:srgbClr val="FFFFFF"/>
              </a:solidFill>
            </a:endParaRPr>
          </a:p>
        </p:txBody>
      </p:sp>
      <p:sp>
        <p:nvSpPr>
          <p:cNvPr id="21"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1D94AE7B-F620-4B8C-8DC0-1EBA279B3B31}"/>
              </a:ext>
            </a:extLst>
          </p:cNvPr>
          <p:cNvSpPr>
            <a:spLocks noGrp="1"/>
          </p:cNvSpPr>
          <p:nvPr>
            <p:ph idx="1"/>
          </p:nvPr>
        </p:nvSpPr>
        <p:spPr>
          <a:xfrm>
            <a:off x="6172200" y="804672"/>
            <a:ext cx="5221224" cy="5230368"/>
          </a:xfrm>
        </p:spPr>
        <p:txBody>
          <a:bodyPr anchor="ctr">
            <a:normAutofit/>
          </a:bodyPr>
          <a:lstStyle/>
          <a:p>
            <a:pPr marL="0" indent="0" algn="ctr">
              <a:buNone/>
            </a:pPr>
            <a:r>
              <a:rPr lang="hr-HR" sz="2400" dirty="0">
                <a:solidFill>
                  <a:srgbClr val="002060"/>
                </a:solidFill>
              </a:rPr>
              <a:t>…</a:t>
            </a:r>
            <a:r>
              <a:rPr lang="en-US" sz="2400" dirty="0">
                <a:solidFill>
                  <a:srgbClr val="002060"/>
                </a:solidFill>
              </a:rPr>
              <a:t>comes out of the fact that the problems of environment protection and sustainable development are always current and significant, especially now in the time of the pandemic of the coronavirus which has a bad influence on humanity while, at the same time, nature is recovering from the harmful treatment of people against their environment.</a:t>
            </a:r>
            <a:endParaRPr lang="hr-HR" sz="2400" dirty="0">
              <a:solidFill>
                <a:srgbClr val="002060"/>
              </a:solidFill>
            </a:endParaRPr>
          </a:p>
          <a:p>
            <a:endParaRPr lang="hr-HR" sz="2400" dirty="0">
              <a:solidFill>
                <a:srgbClr val="000000"/>
              </a:solidFill>
            </a:endParaRPr>
          </a:p>
        </p:txBody>
      </p:sp>
    </p:spTree>
    <p:extLst>
      <p:ext uri="{BB962C8B-B14F-4D97-AF65-F5344CB8AC3E}">
        <p14:creationId xmlns:p14="http://schemas.microsoft.com/office/powerpoint/2010/main" val="22897974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D738C208-B3AC-445E-AEEE-CE4FA1426A8F}"/>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Modern methods of work:</a:t>
            </a:r>
            <a:endParaRPr lang="hr-HR" sz="4000">
              <a:solidFill>
                <a:srgbClr val="FFFFFF"/>
              </a:solidFill>
            </a:endParaRPr>
          </a:p>
        </p:txBody>
      </p:sp>
      <p:sp>
        <p:nvSpPr>
          <p:cNvPr id="3" name="Rezervirano mjesto sadržaja 2">
            <a:extLst>
              <a:ext uri="{FF2B5EF4-FFF2-40B4-BE49-F238E27FC236}">
                <a16:creationId xmlns:a16="http://schemas.microsoft.com/office/drawing/2014/main" id="{7530A58C-5258-43FC-9D5E-7DD9481FC4B1}"/>
              </a:ext>
            </a:extLst>
          </p:cNvPr>
          <p:cNvSpPr>
            <a:spLocks noGrp="1"/>
          </p:cNvSpPr>
          <p:nvPr>
            <p:ph idx="1"/>
          </p:nvPr>
        </p:nvSpPr>
        <p:spPr>
          <a:xfrm>
            <a:off x="804672" y="2827419"/>
            <a:ext cx="5126896" cy="3227626"/>
          </a:xfrm>
        </p:spPr>
        <p:txBody>
          <a:bodyPr anchor="ctr">
            <a:normAutofit/>
          </a:bodyPr>
          <a:lstStyle/>
          <a:p>
            <a:pPr lvl="0"/>
            <a:r>
              <a:rPr lang="en-US" sz="1900">
                <a:solidFill>
                  <a:srgbClr val="000000"/>
                </a:solidFill>
              </a:rPr>
              <a:t>creative writing method – creative expression of students with the blackout poetry technique</a:t>
            </a:r>
            <a:endParaRPr lang="hr-HR" sz="1900">
              <a:solidFill>
                <a:srgbClr val="000000"/>
              </a:solidFill>
            </a:endParaRPr>
          </a:p>
          <a:p>
            <a:pPr lvl="0"/>
            <a:r>
              <a:rPr lang="en-US" sz="1900">
                <a:solidFill>
                  <a:srgbClr val="000000"/>
                </a:solidFill>
              </a:rPr>
              <a:t>e- learning (networked learning) – project activities done in online environment by using various digital tools (Bookwidgets, Genially, YouTube) in a virtual classroom on Yammer</a:t>
            </a:r>
            <a:endParaRPr lang="hr-HR" sz="1900">
              <a:solidFill>
                <a:srgbClr val="000000"/>
              </a:solidFill>
            </a:endParaRPr>
          </a:p>
          <a:p>
            <a:endParaRPr lang="hr-HR" sz="1900">
              <a:solidFill>
                <a:srgbClr val="000000"/>
              </a:solidFill>
            </a:endParaRPr>
          </a:p>
        </p:txBody>
      </p:sp>
      <p:pic>
        <p:nvPicPr>
          <p:cNvPr id="5" name="Slika 4" descr="Slika na kojoj se prikazuje znak, crtež&#10;&#10;Opis je automatski generiran">
            <a:extLst>
              <a:ext uri="{FF2B5EF4-FFF2-40B4-BE49-F238E27FC236}">
                <a16:creationId xmlns:a16="http://schemas.microsoft.com/office/drawing/2014/main" id="{40C82C19-ABD4-4063-A72C-F42A23760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8" y="3052871"/>
            <a:ext cx="4954693" cy="2787014"/>
          </a:xfrm>
          <a:prstGeom prst="rect">
            <a:avLst/>
          </a:prstGeom>
        </p:spPr>
      </p:pic>
    </p:spTree>
    <p:extLst>
      <p:ext uri="{BB962C8B-B14F-4D97-AF65-F5344CB8AC3E}">
        <p14:creationId xmlns:p14="http://schemas.microsoft.com/office/powerpoint/2010/main" val="20660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17122CA3-5411-45A2-AA0F-3F54CEAA02AB}"/>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Teaching aims:</a:t>
            </a:r>
            <a:endParaRPr lang="hr-HR" sz="4000">
              <a:solidFill>
                <a:srgbClr val="FFFFFF"/>
              </a:solidFill>
            </a:endParaRPr>
          </a:p>
        </p:txBody>
      </p:sp>
      <p:sp>
        <p:nvSpPr>
          <p:cNvPr id="3" name="Rezervirano mjesto sadržaja 2">
            <a:extLst>
              <a:ext uri="{FF2B5EF4-FFF2-40B4-BE49-F238E27FC236}">
                <a16:creationId xmlns:a16="http://schemas.microsoft.com/office/drawing/2014/main" id="{C8544AF1-EBFB-4702-B1C6-B13B84EA2AC4}"/>
              </a:ext>
            </a:extLst>
          </p:cNvPr>
          <p:cNvSpPr>
            <a:spLocks noGrp="1"/>
          </p:cNvSpPr>
          <p:nvPr>
            <p:ph idx="1"/>
          </p:nvPr>
        </p:nvSpPr>
        <p:spPr>
          <a:xfrm>
            <a:off x="804672" y="2827419"/>
            <a:ext cx="5126896" cy="3227626"/>
          </a:xfrm>
        </p:spPr>
        <p:txBody>
          <a:bodyPr anchor="ctr">
            <a:normAutofit/>
          </a:bodyPr>
          <a:lstStyle/>
          <a:p>
            <a:pPr marL="0" indent="0" algn="ctr">
              <a:buNone/>
            </a:pPr>
            <a:r>
              <a:rPr lang="en-US" sz="1600" b="1" dirty="0">
                <a:solidFill>
                  <a:srgbClr val="002060"/>
                </a:solidFill>
              </a:rPr>
              <a:t>Student will be able to:</a:t>
            </a:r>
            <a:endParaRPr lang="hr-HR" sz="1600" dirty="0">
              <a:solidFill>
                <a:srgbClr val="002060"/>
              </a:solidFill>
            </a:endParaRPr>
          </a:p>
          <a:p>
            <a:pPr lvl="0"/>
            <a:r>
              <a:rPr lang="en-US" sz="1600" dirty="0">
                <a:solidFill>
                  <a:srgbClr val="002060"/>
                </a:solidFill>
              </a:rPr>
              <a:t>express their emotions regarding the seen movie</a:t>
            </a:r>
            <a:endParaRPr lang="hr-HR" sz="1600" dirty="0">
              <a:solidFill>
                <a:srgbClr val="002060"/>
              </a:solidFill>
            </a:endParaRPr>
          </a:p>
          <a:p>
            <a:pPr lvl="0"/>
            <a:r>
              <a:rPr lang="en-US" sz="1600" dirty="0">
                <a:solidFill>
                  <a:srgbClr val="002060"/>
                </a:solidFill>
              </a:rPr>
              <a:t>creatively express themselves encouraged by a movie</a:t>
            </a:r>
            <a:endParaRPr lang="hr-HR" sz="1600" dirty="0">
              <a:solidFill>
                <a:srgbClr val="002060"/>
              </a:solidFill>
            </a:endParaRPr>
          </a:p>
          <a:p>
            <a:pPr lvl="0"/>
            <a:r>
              <a:rPr lang="en-US" sz="1600" dirty="0">
                <a:solidFill>
                  <a:srgbClr val="002060"/>
                </a:solidFill>
              </a:rPr>
              <a:t>recognize the negative role of humans in the environment pollution</a:t>
            </a:r>
            <a:endParaRPr lang="hr-HR" sz="1600" dirty="0">
              <a:solidFill>
                <a:srgbClr val="002060"/>
              </a:solidFill>
            </a:endParaRPr>
          </a:p>
          <a:p>
            <a:pPr lvl="0"/>
            <a:r>
              <a:rPr lang="en-US" sz="1600" dirty="0">
                <a:solidFill>
                  <a:srgbClr val="002060"/>
                </a:solidFill>
              </a:rPr>
              <a:t>Become aware of the importance of environment protection and sustainable development</a:t>
            </a:r>
            <a:endParaRPr lang="hr-HR" sz="1600" dirty="0">
              <a:solidFill>
                <a:srgbClr val="002060"/>
              </a:solidFill>
            </a:endParaRPr>
          </a:p>
          <a:p>
            <a:endParaRPr lang="hr-HR" sz="1600" dirty="0">
              <a:solidFill>
                <a:srgbClr val="000000"/>
              </a:solidFill>
            </a:endParaRPr>
          </a:p>
        </p:txBody>
      </p:sp>
      <p:pic>
        <p:nvPicPr>
          <p:cNvPr id="4" name="Slika 3">
            <a:extLst>
              <a:ext uri="{FF2B5EF4-FFF2-40B4-BE49-F238E27FC236}">
                <a16:creationId xmlns:a16="http://schemas.microsoft.com/office/drawing/2014/main" id="{0B408DB6-B0B6-4F9B-8716-2DEEA46DC971}"/>
              </a:ext>
            </a:extLst>
          </p:cNvPr>
          <p:cNvPicPr>
            <a:picLocks noChangeAspect="1"/>
          </p:cNvPicPr>
          <p:nvPr/>
        </p:nvPicPr>
        <p:blipFill rotWithShape="1">
          <a:blip r:embed="rId3"/>
          <a:srcRect l="30469" t="34444" r="50000" b="30278"/>
          <a:stretch/>
        </p:blipFill>
        <p:spPr>
          <a:xfrm>
            <a:off x="7323421" y="2837712"/>
            <a:ext cx="3166606" cy="3217333"/>
          </a:xfrm>
          <a:prstGeom prst="rect">
            <a:avLst/>
          </a:prstGeom>
        </p:spPr>
      </p:pic>
    </p:spTree>
    <p:extLst>
      <p:ext uri="{BB962C8B-B14F-4D97-AF65-F5344CB8AC3E}">
        <p14:creationId xmlns:p14="http://schemas.microsoft.com/office/powerpoint/2010/main" val="258516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38D76554-412C-4ECB-96B8-DFADF8293057}"/>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Results of the activities:</a:t>
            </a:r>
            <a:endParaRPr lang="hr-HR" sz="4000">
              <a:solidFill>
                <a:srgbClr val="FFFFFF"/>
              </a:solidFill>
            </a:endParaRPr>
          </a:p>
        </p:txBody>
      </p:sp>
      <p:pic>
        <p:nvPicPr>
          <p:cNvPr id="4" name="Slika 3" descr="Slika na kojoj se prikazuje snimka zaslona, računalo, prijenosnik, monitor&#10;&#10;Opis je automatski generiran">
            <a:extLst>
              <a:ext uri="{FF2B5EF4-FFF2-40B4-BE49-F238E27FC236}">
                <a16:creationId xmlns:a16="http://schemas.microsoft.com/office/drawing/2014/main" id="{FC0AA84F-F88D-4568-A1BD-73B0B596DD31}"/>
              </a:ext>
            </a:extLst>
          </p:cNvPr>
          <p:cNvPicPr>
            <a:picLocks noChangeAspect="1"/>
          </p:cNvPicPr>
          <p:nvPr/>
        </p:nvPicPr>
        <p:blipFill rotWithShape="1">
          <a:blip r:embed="rId3"/>
          <a:srcRect l="16719" t="12222" r="15781" b="14722"/>
          <a:stretch/>
        </p:blipFill>
        <p:spPr>
          <a:xfrm>
            <a:off x="804671" y="2938170"/>
            <a:ext cx="4954693" cy="3016417"/>
          </a:xfrm>
          <a:prstGeom prst="rect">
            <a:avLst/>
          </a:prstGeom>
        </p:spPr>
      </p:pic>
      <p:sp>
        <p:nvSpPr>
          <p:cNvPr id="3" name="Rezervirano mjesto sadržaja 2">
            <a:extLst>
              <a:ext uri="{FF2B5EF4-FFF2-40B4-BE49-F238E27FC236}">
                <a16:creationId xmlns:a16="http://schemas.microsoft.com/office/drawing/2014/main" id="{78CC820A-8DF0-4123-80D3-1DF84BE09DF4}"/>
              </a:ext>
            </a:extLst>
          </p:cNvPr>
          <p:cNvSpPr>
            <a:spLocks noGrp="1"/>
          </p:cNvSpPr>
          <p:nvPr>
            <p:ph idx="1"/>
          </p:nvPr>
        </p:nvSpPr>
        <p:spPr>
          <a:xfrm>
            <a:off x="6354871" y="2827419"/>
            <a:ext cx="5029200" cy="3227626"/>
          </a:xfrm>
        </p:spPr>
        <p:txBody>
          <a:bodyPr anchor="ctr">
            <a:normAutofit/>
          </a:bodyPr>
          <a:lstStyle/>
          <a:p>
            <a:pPr marL="0" indent="0" algn="ctr">
              <a:buNone/>
            </a:pPr>
            <a:r>
              <a:rPr lang="en-US" sz="1900" dirty="0">
                <a:solidFill>
                  <a:srgbClr val="002060"/>
                </a:solidFill>
              </a:rPr>
              <a:t>Students will become aware of the negative effect of humans towards nature and they will develop their awareness of the importance of environment protection and the necessity of sustainable development. Their thoughts about the mentioned problems will be expressed through creative work technique of blackout poetry based on the Letter of the Indian chief of Seattle about the relationship of humans and nature. </a:t>
            </a:r>
            <a:endParaRPr lang="hr-HR" sz="1900" dirty="0">
              <a:solidFill>
                <a:srgbClr val="002060"/>
              </a:solidFill>
            </a:endParaRPr>
          </a:p>
          <a:p>
            <a:endParaRPr lang="hr-HR" sz="1900" dirty="0">
              <a:solidFill>
                <a:srgbClr val="000000"/>
              </a:solidFill>
            </a:endParaRPr>
          </a:p>
        </p:txBody>
      </p:sp>
    </p:spTree>
    <p:extLst>
      <p:ext uri="{BB962C8B-B14F-4D97-AF65-F5344CB8AC3E}">
        <p14:creationId xmlns:p14="http://schemas.microsoft.com/office/powerpoint/2010/main" val="406749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42D91A80-424C-43FF-B36B-58B851DC5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5B30DA6-971C-4C3D-854F-88EF7101727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sz="3100" b="1" dirty="0"/>
              <a:t>Everything we have done is in this interesting presentation (on Croatian)</a:t>
            </a:r>
          </a:p>
        </p:txBody>
      </p:sp>
      <p:sp>
        <p:nvSpPr>
          <p:cNvPr id="3" name="Rezervirano mjesto sadržaja 2">
            <a:extLst>
              <a:ext uri="{FF2B5EF4-FFF2-40B4-BE49-F238E27FC236}">
                <a16:creationId xmlns:a16="http://schemas.microsoft.com/office/drawing/2014/main" id="{1AC74550-6E85-4454-AAFB-F414DB5CE23A}"/>
              </a:ext>
            </a:extLst>
          </p:cNvPr>
          <p:cNvSpPr>
            <a:spLocks noGrp="1"/>
          </p:cNvSpPr>
          <p:nvPr>
            <p:ph idx="1"/>
          </p:nvPr>
        </p:nvSpPr>
        <p:spPr>
          <a:xfrm>
            <a:off x="9267908" y="5086350"/>
            <a:ext cx="2446465" cy="1178298"/>
          </a:xfrm>
        </p:spPr>
        <p:txBody>
          <a:bodyPr vert="horz" lIns="91440" tIns="45720" rIns="91440" bIns="45720" rtlCol="0">
            <a:normAutofit/>
          </a:bodyPr>
          <a:lstStyle/>
          <a:p>
            <a:pPr marL="0" indent="0" algn="ctr">
              <a:buNone/>
            </a:pPr>
            <a:r>
              <a:rPr lang="en-US" sz="1600" b="1" dirty="0">
                <a:solidFill>
                  <a:srgbClr val="FF0000"/>
                </a:solidFill>
                <a:hlinkClick r:id="rId2">
                  <a:extLst>
                    <a:ext uri="{A12FA001-AC4F-418D-AE19-62706E023703}">
                      <ahyp:hlinkClr xmlns:ahyp="http://schemas.microsoft.com/office/drawing/2018/hyperlinkcolor" val="tx"/>
                    </a:ext>
                  </a:extLst>
                </a:hlinkClick>
              </a:rPr>
              <a:t>https://view.genial.ly/5ea951bbd005980d8907c293/presentation-covjek-i-priroda</a:t>
            </a:r>
            <a:endParaRPr lang="en-US" sz="1600" b="1" dirty="0">
              <a:solidFill>
                <a:srgbClr val="FF0000"/>
              </a:solidFill>
            </a:endParaRPr>
          </a:p>
        </p:txBody>
      </p:sp>
      <p:sp>
        <p:nvSpPr>
          <p:cNvPr id="26"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62F9AFEF-C747-4F07-BA93-7BE2AB0D9B7E}"/>
              </a:ext>
            </a:extLst>
          </p:cNvPr>
          <p:cNvPicPr>
            <a:picLocks noChangeAspect="1"/>
          </p:cNvPicPr>
          <p:nvPr/>
        </p:nvPicPr>
        <p:blipFill rotWithShape="1">
          <a:blip r:embed="rId3"/>
          <a:srcRect l="20781" t="13056" r="23125" b="20139"/>
          <a:stretch/>
        </p:blipFill>
        <p:spPr>
          <a:xfrm>
            <a:off x="556436" y="3578090"/>
            <a:ext cx="4215676" cy="2824113"/>
          </a:xfrm>
          <a:prstGeom prst="rect">
            <a:avLst/>
          </a:prstGeom>
        </p:spPr>
      </p:pic>
      <p:sp>
        <p:nvSpPr>
          <p:cNvPr id="28"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Slika 19">
            <a:extLst>
              <a:ext uri="{FF2B5EF4-FFF2-40B4-BE49-F238E27FC236}">
                <a16:creationId xmlns:a16="http://schemas.microsoft.com/office/drawing/2014/main" id="{D5BF6190-E476-46D2-B44E-BCB80375A7CE}"/>
              </a:ext>
            </a:extLst>
          </p:cNvPr>
          <p:cNvPicPr>
            <a:picLocks noChangeAspect="1"/>
          </p:cNvPicPr>
          <p:nvPr/>
        </p:nvPicPr>
        <p:blipFill rotWithShape="1">
          <a:blip r:embed="rId4"/>
          <a:srcRect l="20312" t="12361" r="21797" b="14861"/>
          <a:stretch/>
        </p:blipFill>
        <p:spPr>
          <a:xfrm>
            <a:off x="556436" y="455796"/>
            <a:ext cx="4072714" cy="2880019"/>
          </a:xfrm>
          <a:prstGeom prst="rect">
            <a:avLst/>
          </a:prstGeom>
        </p:spPr>
      </p:pic>
      <p:sp>
        <p:nvSpPr>
          <p:cNvPr id="9" name="Pravokutnik 8">
            <a:extLst>
              <a:ext uri="{FF2B5EF4-FFF2-40B4-BE49-F238E27FC236}">
                <a16:creationId xmlns:a16="http://schemas.microsoft.com/office/drawing/2014/main" id="{161F59EC-B47F-42A4-B85D-00554B4526CB}"/>
              </a:ext>
            </a:extLst>
          </p:cNvPr>
          <p:cNvSpPr/>
          <p:nvPr/>
        </p:nvSpPr>
        <p:spPr>
          <a:xfrm>
            <a:off x="5311443" y="2356567"/>
            <a:ext cx="2546083" cy="2062103"/>
          </a:xfrm>
          <a:prstGeom prst="rect">
            <a:avLst/>
          </a:prstGeom>
        </p:spPr>
        <p:txBody>
          <a:bodyPr wrap="none">
            <a:spAutoFit/>
          </a:bodyPr>
          <a:lstStyle/>
          <a:p>
            <a:pPr algn="ctr"/>
            <a:r>
              <a:rPr lang="hr-HR" sz="2800" b="1" u="sng" dirty="0" err="1"/>
              <a:t>Blackout</a:t>
            </a:r>
            <a:r>
              <a:rPr lang="hr-HR" sz="2800" b="1" u="sng" dirty="0"/>
              <a:t> </a:t>
            </a:r>
            <a:r>
              <a:rPr lang="hr-HR" sz="2800" b="1" u="sng" dirty="0" err="1"/>
              <a:t>poetry</a:t>
            </a:r>
            <a:endParaRPr lang="hr-HR" sz="2800" b="1" u="sng" dirty="0"/>
          </a:p>
          <a:p>
            <a:pPr algn="ctr"/>
            <a:endParaRPr lang="hr-HR" sz="2000" b="1" dirty="0"/>
          </a:p>
          <a:p>
            <a:pPr algn="ctr"/>
            <a:r>
              <a:rPr lang="hr-HR" sz="2000" b="1" dirty="0"/>
              <a:t>I</a:t>
            </a:r>
            <a:r>
              <a:rPr lang="en-US" sz="2000" b="1" dirty="0"/>
              <a:t>n the presentation</a:t>
            </a:r>
            <a:endParaRPr lang="hr-HR" sz="2000" b="1" dirty="0"/>
          </a:p>
          <a:p>
            <a:pPr algn="ctr"/>
            <a:r>
              <a:rPr lang="en-US" sz="2000" b="1" dirty="0"/>
              <a:t>you can see</a:t>
            </a:r>
            <a:endParaRPr lang="hr-HR" sz="2000" b="1" dirty="0"/>
          </a:p>
          <a:p>
            <a:pPr algn="ctr"/>
            <a:r>
              <a:rPr lang="en-US" sz="2000" b="1" dirty="0"/>
              <a:t>the poetry</a:t>
            </a:r>
            <a:endParaRPr lang="hr-HR" sz="2000" b="1" dirty="0"/>
          </a:p>
          <a:p>
            <a:pPr algn="ctr"/>
            <a:r>
              <a:rPr lang="en-US" sz="2000" b="1" dirty="0"/>
              <a:t>of our students</a:t>
            </a:r>
            <a:endParaRPr lang="hr-HR" sz="2000" b="1" dirty="0"/>
          </a:p>
        </p:txBody>
      </p:sp>
      <p:sp>
        <p:nvSpPr>
          <p:cNvPr id="11" name="Strelica: ulijevo 10">
            <a:extLst>
              <a:ext uri="{FF2B5EF4-FFF2-40B4-BE49-F238E27FC236}">
                <a16:creationId xmlns:a16="http://schemas.microsoft.com/office/drawing/2014/main" id="{4763C18F-BE8B-47D8-AA22-40563E1AC135}"/>
              </a:ext>
            </a:extLst>
          </p:cNvPr>
          <p:cNvSpPr/>
          <p:nvPr/>
        </p:nvSpPr>
        <p:spPr>
          <a:xfrm>
            <a:off x="5074196" y="5433134"/>
            <a:ext cx="3031117" cy="683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r-HR" dirty="0">
                <a:ln w="0"/>
                <a:solidFill>
                  <a:schemeClr val="tx1"/>
                </a:solidFill>
                <a:effectLst>
                  <a:outerShdw blurRad="38100" dist="19050" dir="2700000" algn="tl" rotWithShape="0">
                    <a:schemeClr val="dk1">
                      <a:alpha val="40000"/>
                    </a:schemeClr>
                  </a:outerShdw>
                </a:effectLst>
              </a:rPr>
              <a:t>Some of </a:t>
            </a:r>
            <a:r>
              <a:rPr lang="hr-HR" dirty="0" err="1">
                <a:ln w="0"/>
                <a:solidFill>
                  <a:schemeClr val="tx1"/>
                </a:solidFill>
                <a:effectLst>
                  <a:outerShdw blurRad="38100" dist="19050" dir="2700000" algn="tl" rotWithShape="0">
                    <a:schemeClr val="dk1">
                      <a:alpha val="40000"/>
                    </a:schemeClr>
                  </a:outerShdw>
                </a:effectLst>
              </a:rPr>
              <a:t>examples</a:t>
            </a:r>
            <a:endParaRPr lang="hr-H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811235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Široki zaslon</PresentationFormat>
  <Paragraphs>52</Paragraphs>
  <Slides>12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12</vt:i4>
      </vt:variant>
    </vt:vector>
  </HeadingPairs>
  <TitlesOfParts>
    <vt:vector size="17" baseType="lpstr">
      <vt:lpstr>Arial</vt:lpstr>
      <vt:lpstr>Calibri</vt:lpstr>
      <vt:lpstr>Calibri Light</vt:lpstr>
      <vt:lpstr>Lucida Console</vt:lpstr>
      <vt:lpstr>Tema sustava Office</vt:lpstr>
      <vt:lpstr>Mathematica regina omnium scientiarum et – learning path to success</vt:lpstr>
      <vt:lpstr>Topic of the activity: Humans and nature (activity was done entirely online) </vt:lpstr>
      <vt:lpstr>Description of the activities:</vt:lpstr>
      <vt:lpstr>Aims of the activities:</vt:lpstr>
      <vt:lpstr>Motivation for the activity…</vt:lpstr>
      <vt:lpstr>Modern methods of work:</vt:lpstr>
      <vt:lpstr>Teaching aims:</vt:lpstr>
      <vt:lpstr>Results of the activities:</vt:lpstr>
      <vt:lpstr>Everything we have done is in this interesting presentation (on Croatian)</vt:lpstr>
      <vt:lpstr>Correlation with Mathematics</vt:lpstr>
      <vt:lpstr>Student works (photographed because distance learning)</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 regina omnium scientiarum et – learning path to success</dc:title>
  <dc:creator>Anita Jukić</dc:creator>
  <cp:lastModifiedBy>Anita Jukić</cp:lastModifiedBy>
  <cp:revision>1</cp:revision>
  <dcterms:created xsi:type="dcterms:W3CDTF">2020-06-15T13:11:37Z</dcterms:created>
  <dcterms:modified xsi:type="dcterms:W3CDTF">2020-06-15T13:12:24Z</dcterms:modified>
</cp:coreProperties>
</file>