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10" name="Pravokutni trokut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Naslov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hr-HR" smtClean="0"/>
              <a:t>Kliknite da biste uredili stil naslova matrice</a:t>
            </a:r>
            <a:endParaRPr kumimoji="0" lang="en-US"/>
          </a:p>
        </p:txBody>
      </p:sp>
      <p:sp>
        <p:nvSpPr>
          <p:cNvPr id="17" name="Podnaslov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r-HR" smtClean="0"/>
              <a:t>Kliknite da biste uredili stil podnaslova matrice</a:t>
            </a:r>
            <a:endParaRPr kumimoji="0" lang="en-US"/>
          </a:p>
        </p:txBody>
      </p:sp>
      <p:grpSp>
        <p:nvGrpSpPr>
          <p:cNvPr id="2" name="Grupa 1"/>
          <p:cNvGrpSpPr/>
          <p:nvPr/>
        </p:nvGrpSpPr>
        <p:grpSpPr>
          <a:xfrm>
            <a:off x="-3765" y="4953000"/>
            <a:ext cx="9147765" cy="1912088"/>
            <a:chOff x="-3765" y="4832896"/>
            <a:chExt cx="9147765" cy="2032192"/>
          </a:xfrm>
        </p:grpSpPr>
        <p:sp>
          <p:nvSpPr>
            <p:cNvPr id="7" name="Prostoručno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Prostoručno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Prostoručno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avni poveznik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Rezervirano mjesto datuma 29"/>
          <p:cNvSpPr>
            <a:spLocks noGrp="1"/>
          </p:cNvSpPr>
          <p:nvPr>
            <p:ph type="dt" sz="half" idx="10"/>
          </p:nvPr>
        </p:nvSpPr>
        <p:spPr/>
        <p:txBody>
          <a:bodyPr/>
          <a:lstStyle>
            <a:lvl1pPr>
              <a:defRPr>
                <a:solidFill>
                  <a:srgbClr val="FFFFFF"/>
                </a:solidFill>
              </a:defRPr>
            </a:lvl1pPr>
            <a:extLst/>
          </a:lstStyle>
          <a:p>
            <a:fld id="{940E73AB-5450-41B0-9CC0-74B4C21D170F}" type="datetimeFigureOut">
              <a:rPr lang="sr-Latn-CS" smtClean="0"/>
              <a:t>16.3.2018.</a:t>
            </a:fld>
            <a:endParaRPr lang="hr-HR"/>
          </a:p>
        </p:txBody>
      </p:sp>
      <p:sp>
        <p:nvSpPr>
          <p:cNvPr id="19" name="Rezervirano mjesto podnožja 18"/>
          <p:cNvSpPr>
            <a:spLocks noGrp="1"/>
          </p:cNvSpPr>
          <p:nvPr>
            <p:ph type="ftr" sz="quarter" idx="11"/>
          </p:nvPr>
        </p:nvSpPr>
        <p:spPr/>
        <p:txBody>
          <a:bodyPr/>
          <a:lstStyle>
            <a:lvl1pPr>
              <a:defRPr>
                <a:solidFill>
                  <a:schemeClr val="accent1">
                    <a:tint val="20000"/>
                  </a:schemeClr>
                </a:solidFill>
              </a:defRPr>
            </a:lvl1pPr>
            <a:extLst/>
          </a:lstStyle>
          <a:p>
            <a:endParaRPr lang="hr-HR"/>
          </a:p>
        </p:txBody>
      </p:sp>
      <p:sp>
        <p:nvSpPr>
          <p:cNvPr id="27" name="Rezervirano mjesto broja slajda 26"/>
          <p:cNvSpPr>
            <a:spLocks noGrp="1"/>
          </p:cNvSpPr>
          <p:nvPr>
            <p:ph type="sldNum" sz="quarter" idx="12"/>
          </p:nvPr>
        </p:nvSpPr>
        <p:spPr/>
        <p:txBody>
          <a:bodyPr/>
          <a:lstStyle>
            <a:lvl1pPr>
              <a:defRPr>
                <a:solidFill>
                  <a:srgbClr val="FFFFFF"/>
                </a:solidFill>
              </a:defRPr>
            </a:lvl1pPr>
            <a:extLst/>
          </a:lstStyle>
          <a:p>
            <a:fld id="{F55E1309-B273-4683-93C2-EDF5484591FA}" type="slidenum">
              <a:rPr lang="hr-HR" smtClean="0"/>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457200" y="1481329"/>
            <a:ext cx="8229600" cy="4386071"/>
          </a:xfrm>
        </p:spPr>
        <p:txBody>
          <a:bodyPr vert="eaVert"/>
          <a:lstStyle>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extLst/>
          </a:lstStyle>
          <a:p>
            <a:fld id="{940E73AB-5450-41B0-9CC0-74B4C21D170F}" type="datetimeFigureOut">
              <a:rPr lang="sr-Latn-CS" smtClean="0"/>
              <a:t>16.3.2018.</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F55E1309-B273-4683-93C2-EDF5484591FA}"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844013" y="274640"/>
            <a:ext cx="1777470" cy="5592761"/>
          </a:xfrm>
        </p:spPr>
        <p:txBody>
          <a:bodyPr vert="eaVert"/>
          <a:lstStyle>
            <a:extLs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457200" y="274641"/>
            <a:ext cx="6324600" cy="5592760"/>
          </a:xfrm>
        </p:spPr>
        <p:txBody>
          <a:bodyPr vert="eaVert"/>
          <a:lstStyle>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extLst/>
          </a:lstStyle>
          <a:p>
            <a:fld id="{940E73AB-5450-41B0-9CC0-74B4C21D170F}" type="datetimeFigureOut">
              <a:rPr lang="sr-Latn-CS" smtClean="0"/>
              <a:t>16.3.2018.</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F55E1309-B273-4683-93C2-EDF5484591FA}"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lstStyle>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extLst/>
          </a:lstStyle>
          <a:p>
            <a:fld id="{940E73AB-5450-41B0-9CC0-74B4C21D170F}" type="datetimeFigureOut">
              <a:rPr lang="sr-Latn-CS" smtClean="0"/>
              <a:t>16.3.2018.</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F55E1309-B273-4683-93C2-EDF5484591FA}" type="slidenum">
              <a:rPr lang="hr-HR" smtClean="0"/>
              <a:t>‹#›</a:t>
            </a:fld>
            <a:endParaRPr lang="hr-HR"/>
          </a:p>
        </p:txBody>
      </p:sp>
      <p:sp>
        <p:nvSpPr>
          <p:cNvPr id="7" name="Naslov 6"/>
          <p:cNvSpPr>
            <a:spLocks noGrp="1"/>
          </p:cNvSpPr>
          <p:nvPr>
            <p:ph type="title"/>
          </p:nvPr>
        </p:nvSpPr>
        <p:spPr/>
        <p:txBody>
          <a:bodyPr rtlCol="0"/>
          <a:lstStyle>
            <a:extLst/>
          </a:lstStyle>
          <a:p>
            <a:r>
              <a:rPr kumimoji="0" lang="hr-HR" smtClean="0"/>
              <a:t>Kliknite da biste uredili stil naslova matrice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bg>
      <p:bgRef idx="1002">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r-HR" smtClean="0"/>
              <a:t>Kliknite da biste uredili stilove teksta matrice</a:t>
            </a:r>
          </a:p>
        </p:txBody>
      </p:sp>
      <p:sp>
        <p:nvSpPr>
          <p:cNvPr id="4" name="Rezervirano mjesto datuma 3"/>
          <p:cNvSpPr>
            <a:spLocks noGrp="1"/>
          </p:cNvSpPr>
          <p:nvPr>
            <p:ph type="dt" sz="half" idx="10"/>
          </p:nvPr>
        </p:nvSpPr>
        <p:spPr/>
        <p:txBody>
          <a:bodyPr/>
          <a:lstStyle>
            <a:extLst/>
          </a:lstStyle>
          <a:p>
            <a:fld id="{940E73AB-5450-41B0-9CC0-74B4C21D170F}" type="datetimeFigureOut">
              <a:rPr lang="sr-Latn-CS" smtClean="0"/>
              <a:t>16.3.2018.</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F55E1309-B273-4683-93C2-EDF5484591FA}" type="slidenum">
              <a:rPr lang="hr-HR" smtClean="0"/>
              <a:t>‹#›</a:t>
            </a:fld>
            <a:endParaRPr lang="hr-HR"/>
          </a:p>
        </p:txBody>
      </p:sp>
      <p:sp>
        <p:nvSpPr>
          <p:cNvPr id="7" name="Š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Š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bg>
      <p:bgRef idx="1002">
        <a:schemeClr val="bg1"/>
      </p:bgRef>
    </p:bg>
    <p:spTree>
      <p:nvGrpSpPr>
        <p:cNvPr id="1" name=""/>
        <p:cNvGrpSpPr/>
        <p:nvPr/>
      </p:nvGrpSpPr>
      <p:grpSpPr>
        <a:xfrm>
          <a:off x="0" y="0"/>
          <a:ext cx="0" cy="0"/>
          <a:chOff x="0" y="0"/>
          <a:chExt cx="0" cy="0"/>
        </a:xfrm>
      </p:grpSpPr>
      <p:sp>
        <p:nvSpPr>
          <p:cNvPr id="3" name="Rezervirano mjesto sadržaja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sadržaja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5" name="Rezervirano mjesto datuma 4"/>
          <p:cNvSpPr>
            <a:spLocks noGrp="1"/>
          </p:cNvSpPr>
          <p:nvPr>
            <p:ph type="dt" sz="half" idx="10"/>
          </p:nvPr>
        </p:nvSpPr>
        <p:spPr/>
        <p:txBody>
          <a:bodyPr/>
          <a:lstStyle>
            <a:extLst/>
          </a:lstStyle>
          <a:p>
            <a:fld id="{940E73AB-5450-41B0-9CC0-74B4C21D170F}" type="datetimeFigureOut">
              <a:rPr lang="sr-Latn-CS" smtClean="0"/>
              <a:t>16.3.2018.</a:t>
            </a:fld>
            <a:endParaRPr lang="hr-HR"/>
          </a:p>
        </p:txBody>
      </p:sp>
      <p:sp>
        <p:nvSpPr>
          <p:cNvPr id="6" name="Rezervirano mjesto podnožja 5"/>
          <p:cNvSpPr>
            <a:spLocks noGrp="1"/>
          </p:cNvSpPr>
          <p:nvPr>
            <p:ph type="ftr" sz="quarter" idx="11"/>
          </p:nvPr>
        </p:nvSpPr>
        <p:spPr/>
        <p:txBody>
          <a:bodyPr/>
          <a:lstStyle>
            <a:extLst/>
          </a:lstStyle>
          <a:p>
            <a:endParaRPr lang="hr-HR"/>
          </a:p>
        </p:txBody>
      </p:sp>
      <p:sp>
        <p:nvSpPr>
          <p:cNvPr id="7" name="Rezervirano mjesto broja slajda 6"/>
          <p:cNvSpPr>
            <a:spLocks noGrp="1"/>
          </p:cNvSpPr>
          <p:nvPr>
            <p:ph type="sldNum" sz="quarter" idx="12"/>
          </p:nvPr>
        </p:nvSpPr>
        <p:spPr/>
        <p:txBody>
          <a:bodyPr/>
          <a:lstStyle>
            <a:extLst/>
          </a:lstStyle>
          <a:p>
            <a:fld id="{F55E1309-B273-4683-93C2-EDF5484591FA}" type="slidenum">
              <a:rPr lang="hr-HR" smtClean="0"/>
              <a:t>‹#›</a:t>
            </a:fld>
            <a:endParaRPr lang="hr-HR"/>
          </a:p>
        </p:txBody>
      </p:sp>
      <p:sp>
        <p:nvSpPr>
          <p:cNvPr id="8" name="Naslov 7"/>
          <p:cNvSpPr>
            <a:spLocks noGrp="1"/>
          </p:cNvSpPr>
          <p:nvPr>
            <p:ph type="title"/>
          </p:nvPr>
        </p:nvSpPr>
        <p:spPr/>
        <p:txBody>
          <a:bodyPr rtlCol="0"/>
          <a:lstStyle>
            <a:extLst/>
          </a:lstStyle>
          <a:p>
            <a:r>
              <a:rPr kumimoji="0" lang="hr-HR" smtClean="0"/>
              <a:t>Kliknite da biste uredili stil naslova matrice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Usporedba">
    <p:bg>
      <p:bgRef idx="1003">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nchor="ctr"/>
          <a:lstStyle>
            <a:lvl1pPr>
              <a:defRPr/>
            </a:lvl1pPr>
            <a:extLst/>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r-HR" smtClean="0"/>
              <a:t>Kliknite da biste uredili stilove teksta matrice</a:t>
            </a:r>
          </a:p>
        </p:txBody>
      </p:sp>
      <p:sp>
        <p:nvSpPr>
          <p:cNvPr id="4" name="Rezervirano mjesto teksta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r-HR" smtClean="0"/>
              <a:t>Kliknite da biste uredili stilove teksta matrice</a:t>
            </a:r>
          </a:p>
        </p:txBody>
      </p:sp>
      <p:sp>
        <p:nvSpPr>
          <p:cNvPr id="5" name="Rezervirano mjesto sadržaja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6" name="Rezervirano mjesto sadržaja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7" name="Rezervirano mjesto datuma 6"/>
          <p:cNvSpPr>
            <a:spLocks noGrp="1"/>
          </p:cNvSpPr>
          <p:nvPr>
            <p:ph type="dt" sz="half" idx="10"/>
          </p:nvPr>
        </p:nvSpPr>
        <p:spPr/>
        <p:txBody>
          <a:bodyPr/>
          <a:lstStyle>
            <a:extLst/>
          </a:lstStyle>
          <a:p>
            <a:fld id="{940E73AB-5450-41B0-9CC0-74B4C21D170F}" type="datetimeFigureOut">
              <a:rPr lang="sr-Latn-CS" smtClean="0"/>
              <a:t>16.3.2018.</a:t>
            </a:fld>
            <a:endParaRPr lang="hr-HR"/>
          </a:p>
        </p:txBody>
      </p:sp>
      <p:sp>
        <p:nvSpPr>
          <p:cNvPr id="8" name="Rezervirano mjesto podnožja 7"/>
          <p:cNvSpPr>
            <a:spLocks noGrp="1"/>
          </p:cNvSpPr>
          <p:nvPr>
            <p:ph type="ftr" sz="quarter" idx="11"/>
          </p:nvPr>
        </p:nvSpPr>
        <p:spPr/>
        <p:txBody>
          <a:bodyPr/>
          <a:lstStyle>
            <a:extLst/>
          </a:lstStyle>
          <a:p>
            <a:endParaRPr lang="hr-HR"/>
          </a:p>
        </p:txBody>
      </p:sp>
      <p:sp>
        <p:nvSpPr>
          <p:cNvPr id="9" name="Rezervirano mjesto broja slajda 8"/>
          <p:cNvSpPr>
            <a:spLocks noGrp="1"/>
          </p:cNvSpPr>
          <p:nvPr>
            <p:ph type="sldNum" sz="quarter" idx="12"/>
          </p:nvPr>
        </p:nvSpPr>
        <p:spPr/>
        <p:txBody>
          <a:bodyPr/>
          <a:lstStyle>
            <a:extLst/>
          </a:lstStyle>
          <a:p>
            <a:fld id="{F55E1309-B273-4683-93C2-EDF5484591FA}" type="slidenum">
              <a:rPr lang="hr-HR" smtClean="0"/>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bg>
      <p:bgRef idx="1002">
        <a:schemeClr val="bg1"/>
      </p:bgRef>
    </p:bg>
    <p:spTree>
      <p:nvGrpSpPr>
        <p:cNvPr id="1" name=""/>
        <p:cNvGrpSpPr/>
        <p:nvPr/>
      </p:nvGrpSpPr>
      <p:grpSpPr>
        <a:xfrm>
          <a:off x="0" y="0"/>
          <a:ext cx="0" cy="0"/>
          <a:chOff x="0" y="0"/>
          <a:chExt cx="0" cy="0"/>
        </a:xfrm>
      </p:grpSpPr>
      <p:sp>
        <p:nvSpPr>
          <p:cNvPr id="3" name="Rezervirano mjesto datuma 2"/>
          <p:cNvSpPr>
            <a:spLocks noGrp="1"/>
          </p:cNvSpPr>
          <p:nvPr>
            <p:ph type="dt" sz="half" idx="10"/>
          </p:nvPr>
        </p:nvSpPr>
        <p:spPr/>
        <p:txBody>
          <a:bodyPr/>
          <a:lstStyle>
            <a:extLst/>
          </a:lstStyle>
          <a:p>
            <a:fld id="{940E73AB-5450-41B0-9CC0-74B4C21D170F}" type="datetimeFigureOut">
              <a:rPr lang="sr-Latn-CS" smtClean="0"/>
              <a:t>16.3.2018.</a:t>
            </a:fld>
            <a:endParaRPr lang="hr-HR"/>
          </a:p>
        </p:txBody>
      </p:sp>
      <p:sp>
        <p:nvSpPr>
          <p:cNvPr id="4" name="Rezervirano mjesto podnožja 3"/>
          <p:cNvSpPr>
            <a:spLocks noGrp="1"/>
          </p:cNvSpPr>
          <p:nvPr>
            <p:ph type="ftr" sz="quarter" idx="11"/>
          </p:nvPr>
        </p:nvSpPr>
        <p:spPr/>
        <p:txBody>
          <a:bodyPr/>
          <a:lstStyle>
            <a:extLst/>
          </a:lstStyle>
          <a:p>
            <a:endParaRPr lang="hr-HR"/>
          </a:p>
        </p:txBody>
      </p:sp>
      <p:sp>
        <p:nvSpPr>
          <p:cNvPr id="5" name="Rezervirano mjesto broja slajda 4"/>
          <p:cNvSpPr>
            <a:spLocks noGrp="1"/>
          </p:cNvSpPr>
          <p:nvPr>
            <p:ph type="sldNum" sz="quarter" idx="12"/>
          </p:nvPr>
        </p:nvSpPr>
        <p:spPr/>
        <p:txBody>
          <a:bodyPr/>
          <a:lstStyle>
            <a:extLst/>
          </a:lstStyle>
          <a:p>
            <a:fld id="{F55E1309-B273-4683-93C2-EDF5484591FA}" type="slidenum">
              <a:rPr lang="hr-HR" smtClean="0"/>
              <a:t>‹#›</a:t>
            </a:fld>
            <a:endParaRPr lang="hr-HR"/>
          </a:p>
        </p:txBody>
      </p:sp>
      <p:sp>
        <p:nvSpPr>
          <p:cNvPr id="6" name="Naslov 5"/>
          <p:cNvSpPr>
            <a:spLocks noGrp="1"/>
          </p:cNvSpPr>
          <p:nvPr>
            <p:ph type="title"/>
          </p:nvPr>
        </p:nvSpPr>
        <p:spPr/>
        <p:txBody>
          <a:bodyPr rtlCol="0"/>
          <a:lstStyle>
            <a:extLst/>
          </a:lstStyle>
          <a:p>
            <a:r>
              <a:rPr kumimoji="0" lang="hr-HR" smtClean="0"/>
              <a:t>Kliknite da biste uredili stil naslova matrice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extLst/>
          </a:lstStyle>
          <a:p>
            <a:fld id="{940E73AB-5450-41B0-9CC0-74B4C21D170F}" type="datetimeFigureOut">
              <a:rPr lang="sr-Latn-CS" smtClean="0"/>
              <a:t>16.3.2018.</a:t>
            </a:fld>
            <a:endParaRPr lang="hr-HR"/>
          </a:p>
        </p:txBody>
      </p:sp>
      <p:sp>
        <p:nvSpPr>
          <p:cNvPr id="3" name="Rezervirano mjesto podnožja 2"/>
          <p:cNvSpPr>
            <a:spLocks noGrp="1"/>
          </p:cNvSpPr>
          <p:nvPr>
            <p:ph type="ftr" sz="quarter" idx="11"/>
          </p:nvPr>
        </p:nvSpPr>
        <p:spPr/>
        <p:txBody>
          <a:bodyPr/>
          <a:lstStyle>
            <a:extLst/>
          </a:lstStyle>
          <a:p>
            <a:endParaRPr lang="hr-HR"/>
          </a:p>
        </p:txBody>
      </p:sp>
      <p:sp>
        <p:nvSpPr>
          <p:cNvPr id="4" name="Rezervirano mjesto broja slajda 3"/>
          <p:cNvSpPr>
            <a:spLocks noGrp="1"/>
          </p:cNvSpPr>
          <p:nvPr>
            <p:ph type="sldNum" sz="quarter" idx="12"/>
          </p:nvPr>
        </p:nvSpPr>
        <p:spPr/>
        <p:txBody>
          <a:bodyPr/>
          <a:lstStyle>
            <a:extLst/>
          </a:lstStyle>
          <a:p>
            <a:fld id="{F55E1309-B273-4683-93C2-EDF5484591FA}"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bg>
      <p:bgRef idx="1003">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hr-HR" smtClean="0"/>
              <a:t>Kliknite da biste uredili stil naslova matrice</a:t>
            </a:r>
            <a:endParaRPr kumimoji="0" lang="en-US"/>
          </a:p>
        </p:txBody>
      </p:sp>
      <p:sp>
        <p:nvSpPr>
          <p:cNvPr id="3" name="Rezervirano mjesto teksta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hr-HR" smtClean="0"/>
              <a:t>Kliknite da biste uredili stilove teksta matrice</a:t>
            </a:r>
          </a:p>
        </p:txBody>
      </p:sp>
      <p:sp>
        <p:nvSpPr>
          <p:cNvPr id="4" name="Rezervirano mjesto sadržaja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5" name="Rezervirano mjesto datuma 4"/>
          <p:cNvSpPr>
            <a:spLocks noGrp="1"/>
          </p:cNvSpPr>
          <p:nvPr>
            <p:ph type="dt" sz="half" idx="10"/>
          </p:nvPr>
        </p:nvSpPr>
        <p:spPr>
          <a:xfrm>
            <a:off x="6727032" y="6407944"/>
            <a:ext cx="1920240" cy="365760"/>
          </a:xfrm>
        </p:spPr>
        <p:txBody>
          <a:bodyPr/>
          <a:lstStyle>
            <a:extLst/>
          </a:lstStyle>
          <a:p>
            <a:fld id="{940E73AB-5450-41B0-9CC0-74B4C21D170F}" type="datetimeFigureOut">
              <a:rPr lang="sr-Latn-CS" smtClean="0"/>
              <a:t>16.3.2018.</a:t>
            </a:fld>
            <a:endParaRPr lang="hr-HR"/>
          </a:p>
        </p:txBody>
      </p:sp>
      <p:sp>
        <p:nvSpPr>
          <p:cNvPr id="6" name="Rezervirano mjesto podnožja 5"/>
          <p:cNvSpPr>
            <a:spLocks noGrp="1"/>
          </p:cNvSpPr>
          <p:nvPr>
            <p:ph type="ftr" sz="quarter" idx="11"/>
          </p:nvPr>
        </p:nvSpPr>
        <p:spPr/>
        <p:txBody>
          <a:bodyPr/>
          <a:lstStyle>
            <a:extLst/>
          </a:lstStyle>
          <a:p>
            <a:endParaRPr lang="hr-HR"/>
          </a:p>
        </p:txBody>
      </p:sp>
      <p:sp>
        <p:nvSpPr>
          <p:cNvPr id="7" name="Rezervirano mjesto broja slajda 6"/>
          <p:cNvSpPr>
            <a:spLocks noGrp="1"/>
          </p:cNvSpPr>
          <p:nvPr>
            <p:ph type="sldNum" sz="quarter" idx="12"/>
          </p:nvPr>
        </p:nvSpPr>
        <p:spPr/>
        <p:txBody>
          <a:bodyPr/>
          <a:lstStyle>
            <a:extLst/>
          </a:lstStyle>
          <a:p>
            <a:fld id="{F55E1309-B273-4683-93C2-EDF5484591FA}" type="slidenum">
              <a:rPr lang="hr-HR" smtClean="0"/>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bg>
      <p:bgRef idx="1002">
        <a:schemeClr val="bg1"/>
      </p:bgRef>
    </p:bg>
    <p:spTree>
      <p:nvGrpSpPr>
        <p:cNvPr id="1" name=""/>
        <p:cNvGrpSpPr/>
        <p:nvPr/>
      </p:nvGrpSpPr>
      <p:grpSpPr>
        <a:xfrm>
          <a:off x="0" y="0"/>
          <a:ext cx="0" cy="0"/>
          <a:chOff x="0" y="0"/>
          <a:chExt cx="0" cy="0"/>
        </a:xfrm>
      </p:grpSpPr>
      <p:sp>
        <p:nvSpPr>
          <p:cNvPr id="4" name="Rezervirano mjesto teksta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hr-HR" smtClean="0"/>
              <a:t>Kliknite da biste uredili stilove teksta matrice</a:t>
            </a:r>
          </a:p>
        </p:txBody>
      </p:sp>
      <p:sp>
        <p:nvSpPr>
          <p:cNvPr id="3" name="Rezervirano mjesto slik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hr-HR" smtClean="0"/>
              <a:t>Pritisnite ikonu za dodavanje slike</a:t>
            </a:r>
            <a:endParaRPr kumimoji="0" lang="en-US" dirty="0"/>
          </a:p>
        </p:txBody>
      </p:sp>
      <p:sp>
        <p:nvSpPr>
          <p:cNvPr id="5" name="Rezervirano mjesto datuma 4"/>
          <p:cNvSpPr>
            <a:spLocks noGrp="1"/>
          </p:cNvSpPr>
          <p:nvPr>
            <p:ph type="dt" sz="half" idx="10"/>
          </p:nvPr>
        </p:nvSpPr>
        <p:spPr/>
        <p:txBody>
          <a:bodyPr/>
          <a:lstStyle>
            <a:lvl1pPr>
              <a:defRPr>
                <a:solidFill>
                  <a:schemeClr val="tx1"/>
                </a:solidFill>
              </a:defRPr>
            </a:lvl1pPr>
            <a:extLst/>
          </a:lstStyle>
          <a:p>
            <a:fld id="{940E73AB-5450-41B0-9CC0-74B4C21D170F}" type="datetimeFigureOut">
              <a:rPr lang="sr-Latn-CS" smtClean="0"/>
              <a:t>16.3.2018.</a:t>
            </a:fld>
            <a:endParaRPr lang="hr-HR"/>
          </a:p>
        </p:txBody>
      </p:sp>
      <p:sp>
        <p:nvSpPr>
          <p:cNvPr id="6" name="Rezervirano mjesto podnožj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r-HR"/>
          </a:p>
        </p:txBody>
      </p:sp>
      <p:sp>
        <p:nvSpPr>
          <p:cNvPr id="7" name="Rezervirano mjesto broja slajda 6"/>
          <p:cNvSpPr>
            <a:spLocks noGrp="1"/>
          </p:cNvSpPr>
          <p:nvPr>
            <p:ph type="sldNum" sz="quarter" idx="12"/>
          </p:nvPr>
        </p:nvSpPr>
        <p:spPr/>
        <p:txBody>
          <a:bodyPr/>
          <a:lstStyle>
            <a:lvl1pPr>
              <a:defRPr>
                <a:solidFill>
                  <a:schemeClr val="tx1"/>
                </a:solidFill>
              </a:defRPr>
            </a:lvl1pPr>
            <a:extLst/>
          </a:lstStyle>
          <a:p>
            <a:fld id="{F55E1309-B273-4683-93C2-EDF5484591FA}" type="slidenum">
              <a:rPr lang="hr-HR" smtClean="0"/>
              <a:t>‹#›</a:t>
            </a:fld>
            <a:endParaRPr lang="hr-HR"/>
          </a:p>
        </p:txBody>
      </p:sp>
      <p:sp>
        <p:nvSpPr>
          <p:cNvPr id="2" name="Naslov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hr-HR" smtClean="0"/>
              <a:t>Kliknite da biste uredili stil naslova matrice</a:t>
            </a:r>
            <a:endParaRPr kumimoji="0" lang="en-US"/>
          </a:p>
        </p:txBody>
      </p:sp>
      <p:sp>
        <p:nvSpPr>
          <p:cNvPr id="8" name="Prostoručno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Prostoručno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Pravokutni trokut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avni poveznik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Š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Š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Prostoručno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Prostoručno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Pravokutni trokut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avni poveznik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Rezervirano mjesto naslova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hr-HR" smtClean="0"/>
              <a:t>Kliknite da biste uredili stil naslova matrice</a:t>
            </a:r>
            <a:endParaRPr kumimoji="0" lang="en-US"/>
          </a:p>
        </p:txBody>
      </p:sp>
      <p:sp>
        <p:nvSpPr>
          <p:cNvPr id="30" name="Rezervirano mjesto teksta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hr-HR" smtClean="0"/>
              <a:t>Kliknite da biste uredili stilove teksta matrice</a:t>
            </a:r>
          </a:p>
          <a:p>
            <a:pPr lvl="1" eaLnBrk="1" latinLnBrk="0" hangingPunct="1"/>
            <a:r>
              <a:rPr kumimoji="0" lang="hr-HR" smtClean="0"/>
              <a:t>Druga razina</a:t>
            </a:r>
          </a:p>
          <a:p>
            <a:pPr lvl="2" eaLnBrk="1" latinLnBrk="0" hangingPunct="1"/>
            <a:r>
              <a:rPr kumimoji="0" lang="hr-HR" smtClean="0"/>
              <a:t>Treća razina</a:t>
            </a:r>
          </a:p>
          <a:p>
            <a:pPr lvl="3" eaLnBrk="1" latinLnBrk="0" hangingPunct="1"/>
            <a:r>
              <a:rPr kumimoji="0" lang="hr-HR" smtClean="0"/>
              <a:t>Četvrta razina</a:t>
            </a:r>
          </a:p>
          <a:p>
            <a:pPr lvl="4" eaLnBrk="1" latinLnBrk="0" hangingPunct="1"/>
            <a:r>
              <a:rPr kumimoji="0" lang="hr-HR" smtClean="0"/>
              <a:t>Peta razina</a:t>
            </a:r>
            <a:endParaRPr kumimoji="0" lang="en-US"/>
          </a:p>
        </p:txBody>
      </p:sp>
      <p:sp>
        <p:nvSpPr>
          <p:cNvPr id="10" name="Rezervirano mjesto datum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40E73AB-5450-41B0-9CC0-74B4C21D170F}" type="datetimeFigureOut">
              <a:rPr lang="sr-Latn-CS" smtClean="0"/>
              <a:t>16.3.2018.</a:t>
            </a:fld>
            <a:endParaRPr lang="hr-HR"/>
          </a:p>
        </p:txBody>
      </p:sp>
      <p:sp>
        <p:nvSpPr>
          <p:cNvPr id="22" name="Rezervirano mjesto podnožj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r-HR"/>
          </a:p>
        </p:txBody>
      </p:sp>
      <p:sp>
        <p:nvSpPr>
          <p:cNvPr id="18" name="Rezervirano mjesto broja slajd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55E1309-B273-4683-93C2-EDF5484591FA}" type="slidenum">
              <a:rPr lang="hr-HR" smtClean="0"/>
              <a:t>‹#›</a:t>
            </a:fld>
            <a:endParaRPr lang="hr-H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a:bodyPr>
          <a:lstStyle/>
          <a:p>
            <a:r>
              <a:rPr lang="hr-HR" sz="3200" dirty="0" err="1" smtClean="0"/>
              <a:t>Mathematica</a:t>
            </a:r>
            <a:r>
              <a:rPr lang="hr-HR" sz="3200" dirty="0" smtClean="0"/>
              <a:t> </a:t>
            </a:r>
            <a:r>
              <a:rPr lang="hr-HR" sz="3200" dirty="0" err="1" smtClean="0"/>
              <a:t>regina</a:t>
            </a:r>
            <a:r>
              <a:rPr lang="hr-HR" sz="3200" dirty="0" smtClean="0"/>
              <a:t> </a:t>
            </a:r>
            <a:r>
              <a:rPr lang="hr-HR" sz="3200" dirty="0" err="1" smtClean="0"/>
              <a:t>omnium</a:t>
            </a:r>
            <a:r>
              <a:rPr lang="hr-HR" sz="3200" dirty="0" smtClean="0"/>
              <a:t> </a:t>
            </a:r>
            <a:r>
              <a:rPr lang="hr-HR" sz="3200" dirty="0" err="1" smtClean="0"/>
              <a:t>scientiarum</a:t>
            </a:r>
            <a:r>
              <a:rPr lang="hr-HR" sz="3200" dirty="0" smtClean="0"/>
              <a:t> et – </a:t>
            </a:r>
            <a:r>
              <a:rPr lang="hr-HR" sz="3200" dirty="0" err="1" smtClean="0"/>
              <a:t>learning</a:t>
            </a:r>
            <a:r>
              <a:rPr lang="hr-HR" sz="3200" dirty="0" smtClean="0"/>
              <a:t> </a:t>
            </a:r>
            <a:r>
              <a:rPr lang="hr-HR" sz="3200" dirty="0" err="1" smtClean="0"/>
              <a:t>path</a:t>
            </a:r>
            <a:r>
              <a:rPr lang="hr-HR" sz="3200" dirty="0" smtClean="0"/>
              <a:t> to </a:t>
            </a:r>
            <a:r>
              <a:rPr lang="hr-HR" sz="3200" dirty="0" err="1" smtClean="0"/>
              <a:t>success</a:t>
            </a:r>
            <a:endParaRPr lang="hr-HR" sz="3200" dirty="0"/>
          </a:p>
        </p:txBody>
      </p:sp>
      <p:sp>
        <p:nvSpPr>
          <p:cNvPr id="3" name="Podnaslov 2"/>
          <p:cNvSpPr>
            <a:spLocks noGrp="1"/>
          </p:cNvSpPr>
          <p:nvPr>
            <p:ph type="subTitle" idx="1"/>
          </p:nvPr>
        </p:nvSpPr>
        <p:spPr/>
        <p:txBody>
          <a:bodyPr>
            <a:normAutofit fontScale="92500" lnSpcReduction="10000"/>
          </a:bodyPr>
          <a:lstStyle/>
          <a:p>
            <a:pPr algn="ctr"/>
            <a:r>
              <a:rPr lang="hr-HR" dirty="0" smtClean="0"/>
              <a:t>HOW MUCH PHYSICS IN CHEMISTRY</a:t>
            </a:r>
          </a:p>
          <a:p>
            <a:pPr algn="ctr"/>
            <a:endParaRPr lang="hr-HR" dirty="0" smtClean="0"/>
          </a:p>
          <a:p>
            <a:r>
              <a:rPr lang="hr-HR" sz="2400" dirty="0" err="1" smtClean="0"/>
              <a:t>Activity</a:t>
            </a:r>
            <a:r>
              <a:rPr lang="hr-HR" sz="2400" dirty="0" smtClean="0"/>
              <a:t> for </a:t>
            </a:r>
            <a:r>
              <a:rPr lang="hr-HR" sz="2400" dirty="0" err="1" smtClean="0"/>
              <a:t>February</a:t>
            </a:r>
            <a:r>
              <a:rPr lang="hr-HR" sz="2400" dirty="0" smtClean="0"/>
              <a:t> 2018</a:t>
            </a:r>
            <a:endParaRPr lang="hr-HR" sz="2400" dirty="0"/>
          </a:p>
        </p:txBody>
      </p:sp>
      <p:pic>
        <p:nvPicPr>
          <p:cNvPr id="4" name="Slika 3" descr="ZA PPT. slike loga.png"/>
          <p:cNvPicPr>
            <a:picLocks noChangeAspect="1"/>
          </p:cNvPicPr>
          <p:nvPr/>
        </p:nvPicPr>
        <p:blipFill>
          <a:blip r:embed="rId2"/>
          <a:stretch>
            <a:fillRect/>
          </a:stretch>
        </p:blipFill>
        <p:spPr>
          <a:xfrm>
            <a:off x="0" y="0"/>
            <a:ext cx="9144000" cy="12531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0" y="1928802"/>
            <a:ext cx="9144000" cy="4929198"/>
          </a:xfrm>
        </p:spPr>
        <p:txBody>
          <a:bodyPr/>
          <a:lstStyle/>
          <a:p>
            <a:pPr algn="ctr"/>
            <a:r>
              <a:rPr lang="en-US" sz="2000" dirty="0" smtClean="0"/>
              <a:t>On 28</a:t>
            </a:r>
            <a:r>
              <a:rPr lang="en-US" sz="2000" baseline="30000" dirty="0" smtClean="0"/>
              <a:t>th</a:t>
            </a:r>
            <a:r>
              <a:rPr lang="en-US" sz="2000" dirty="0" smtClean="0"/>
              <a:t> of February there was a workshop for 6</a:t>
            </a:r>
            <a:r>
              <a:rPr lang="en-US" sz="2000" baseline="30000" dirty="0" smtClean="0"/>
              <a:t>th</a:t>
            </a:r>
            <a:r>
              <a:rPr lang="en-US" sz="2000" dirty="0" smtClean="0"/>
              <a:t> grade students with the topic ‘How much Physics in Chemistry?’ Students used equipment that is used in both physics and chemistry to conduct the following experiments</a:t>
            </a:r>
            <a:r>
              <a:rPr lang="en-US" sz="2000" dirty="0" smtClean="0"/>
              <a:t>:</a:t>
            </a:r>
            <a:endParaRPr lang="hr-HR" sz="2000" dirty="0" smtClean="0"/>
          </a:p>
          <a:p>
            <a:pPr algn="ctr"/>
            <a:endParaRPr lang="hr-HR" sz="2000" dirty="0" smtClean="0"/>
          </a:p>
          <a:p>
            <a:pPr lvl="0" algn="ctr">
              <a:buFont typeface="Wingdings" pitchFamily="2" charset="2"/>
              <a:buChar char="Ø"/>
            </a:pPr>
            <a:r>
              <a:rPr lang="en-US" sz="2000" dirty="0" smtClean="0"/>
              <a:t>Detection </a:t>
            </a:r>
            <a:r>
              <a:rPr lang="en-US" sz="2000" dirty="0" smtClean="0"/>
              <a:t>of the volume of an irregular </a:t>
            </a:r>
            <a:r>
              <a:rPr lang="en-US" sz="2000" dirty="0" smtClean="0"/>
              <a:t>body</a:t>
            </a:r>
            <a:endParaRPr lang="hr-HR" sz="2000" dirty="0" smtClean="0"/>
          </a:p>
          <a:p>
            <a:pPr lvl="0" algn="ctr">
              <a:buFont typeface="Wingdings" pitchFamily="2" charset="2"/>
              <a:buChar char="Ø"/>
            </a:pPr>
            <a:r>
              <a:rPr lang="en-US" sz="2000" dirty="0" smtClean="0"/>
              <a:t>Tower </a:t>
            </a:r>
            <a:r>
              <a:rPr lang="en-US" sz="2000" dirty="0" smtClean="0"/>
              <a:t>of </a:t>
            </a:r>
            <a:r>
              <a:rPr lang="en-US" sz="2000" dirty="0" smtClean="0"/>
              <a:t>density</a:t>
            </a:r>
            <a:endParaRPr lang="hr-HR" sz="2000" dirty="0" smtClean="0"/>
          </a:p>
          <a:p>
            <a:pPr lvl="0" algn="ctr">
              <a:buFont typeface="Wingdings" pitchFamily="2" charset="2"/>
              <a:buChar char="Ø"/>
            </a:pPr>
            <a:r>
              <a:rPr lang="en-US" sz="2000" dirty="0" smtClean="0"/>
              <a:t>Conductivity </a:t>
            </a:r>
            <a:r>
              <a:rPr lang="en-US" sz="2000" dirty="0" smtClean="0"/>
              <a:t>of solids and liquids</a:t>
            </a:r>
            <a:endParaRPr lang="hr-HR" sz="2000" dirty="0" smtClean="0"/>
          </a:p>
          <a:p>
            <a:endParaRPr lang="hr-HR" dirty="0"/>
          </a:p>
        </p:txBody>
      </p:sp>
      <p:sp>
        <p:nvSpPr>
          <p:cNvPr id="3" name="Naslov 2"/>
          <p:cNvSpPr>
            <a:spLocks noGrp="1"/>
          </p:cNvSpPr>
          <p:nvPr>
            <p:ph type="title"/>
          </p:nvPr>
        </p:nvSpPr>
        <p:spPr>
          <a:xfrm>
            <a:off x="500034" y="1571612"/>
            <a:ext cx="8229600" cy="428628"/>
          </a:xfrm>
        </p:spPr>
        <p:txBody>
          <a:bodyPr>
            <a:normAutofit fontScale="90000"/>
          </a:bodyPr>
          <a:lstStyle/>
          <a:p>
            <a:pPr algn="ctr"/>
            <a:r>
              <a:rPr lang="hr-HR" sz="2700" dirty="0" smtClean="0"/>
              <a:t>HOW MUCH PHYSICS IN CHEMISTRY</a:t>
            </a:r>
            <a:r>
              <a:rPr lang="hr-HR" dirty="0" smtClean="0"/>
              <a:t/>
            </a:r>
            <a:br>
              <a:rPr lang="hr-HR" dirty="0" smtClean="0"/>
            </a:br>
            <a:endParaRPr lang="hr-HR" dirty="0"/>
          </a:p>
        </p:txBody>
      </p:sp>
      <p:pic>
        <p:nvPicPr>
          <p:cNvPr id="5" name="Slika 4" descr="ZA PPT. slike loga.png"/>
          <p:cNvPicPr>
            <a:picLocks noChangeAspect="1"/>
          </p:cNvPicPr>
          <p:nvPr/>
        </p:nvPicPr>
        <p:blipFill>
          <a:blip r:embed="rId2"/>
          <a:stretch>
            <a:fillRect/>
          </a:stretch>
        </p:blipFill>
        <p:spPr>
          <a:xfrm>
            <a:off x="0" y="0"/>
            <a:ext cx="9144000" cy="1253140"/>
          </a:xfrm>
          <a:prstGeom prst="rect">
            <a:avLst/>
          </a:prstGeom>
        </p:spPr>
      </p:pic>
      <p:pic>
        <p:nvPicPr>
          <p:cNvPr id="6" name="Slika 5" descr="IMG_1579.JPG"/>
          <p:cNvPicPr>
            <a:picLocks noChangeAspect="1"/>
          </p:cNvPicPr>
          <p:nvPr/>
        </p:nvPicPr>
        <p:blipFill>
          <a:blip r:embed="rId3" cstate="print"/>
          <a:srcRect t="20703" r="16406" b="20703"/>
          <a:stretch>
            <a:fillRect/>
          </a:stretch>
        </p:blipFill>
        <p:spPr>
          <a:xfrm>
            <a:off x="4786314" y="4786322"/>
            <a:ext cx="3929058" cy="183601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0" y="1857364"/>
            <a:ext cx="9144000" cy="5000636"/>
          </a:xfrm>
        </p:spPr>
        <p:txBody>
          <a:bodyPr>
            <a:normAutofit/>
          </a:bodyPr>
          <a:lstStyle/>
          <a:p>
            <a:pPr lvl="0" algn="ctr">
              <a:buNone/>
            </a:pPr>
            <a:r>
              <a:rPr lang="en-US" sz="2000" b="1" dirty="0" smtClean="0">
                <a:solidFill>
                  <a:schemeClr val="accent2"/>
                </a:solidFill>
              </a:rPr>
              <a:t>Detection of the volume of an irregular </a:t>
            </a:r>
            <a:r>
              <a:rPr lang="en-US" sz="2000" b="1" dirty="0" smtClean="0">
                <a:solidFill>
                  <a:schemeClr val="accent2"/>
                </a:solidFill>
              </a:rPr>
              <a:t>body</a:t>
            </a:r>
            <a:endParaRPr lang="hr-HR" sz="2000" b="1" dirty="0" smtClean="0">
              <a:solidFill>
                <a:schemeClr val="accent2"/>
              </a:solidFill>
            </a:endParaRPr>
          </a:p>
          <a:p>
            <a:pPr lvl="0" algn="ctr">
              <a:buNone/>
            </a:pPr>
            <a:endParaRPr lang="hr-HR" sz="2000" b="1" dirty="0" smtClean="0">
              <a:solidFill>
                <a:schemeClr val="accent2"/>
              </a:solidFill>
            </a:endParaRPr>
          </a:p>
          <a:p>
            <a:r>
              <a:rPr lang="en-US" sz="2000" dirty="0" smtClean="0"/>
              <a:t>Students were offered a few irregularly shaped bodies (a rock, a weight, a piece of </a:t>
            </a:r>
            <a:r>
              <a:rPr lang="en-US" sz="2000" dirty="0" err="1" smtClean="0"/>
              <a:t>plasticine</a:t>
            </a:r>
            <a:r>
              <a:rPr lang="en-US" sz="2000" dirty="0" smtClean="0"/>
              <a:t>) and they were supposed to detect the given bodies volume by using the principle of the Archimedes law. They were also given a graduated cylinder with water as a measuring instrument. Students came to their conclusions independently by using the method of assumption and they realized that they should put the object in water and then measure its volume. Later on, they changed the shape of the </a:t>
            </a:r>
            <a:r>
              <a:rPr lang="en-US" sz="2000" dirty="0" err="1" smtClean="0"/>
              <a:t>plasticine</a:t>
            </a:r>
            <a:r>
              <a:rPr lang="en-US" sz="2000" dirty="0" smtClean="0"/>
              <a:t> and checked if it influences the volume of the irregular body.  </a:t>
            </a:r>
            <a:endParaRPr lang="hr-HR" sz="2000" dirty="0" smtClean="0"/>
          </a:p>
          <a:p>
            <a:endParaRPr lang="hr-HR" dirty="0"/>
          </a:p>
        </p:txBody>
      </p:sp>
      <p:sp>
        <p:nvSpPr>
          <p:cNvPr id="3" name="Naslov 2"/>
          <p:cNvSpPr>
            <a:spLocks noGrp="1"/>
          </p:cNvSpPr>
          <p:nvPr>
            <p:ph type="title"/>
          </p:nvPr>
        </p:nvSpPr>
        <p:spPr>
          <a:xfrm>
            <a:off x="285720" y="1214422"/>
            <a:ext cx="8229600" cy="582594"/>
          </a:xfrm>
        </p:spPr>
        <p:txBody>
          <a:bodyPr>
            <a:normAutofit/>
          </a:bodyPr>
          <a:lstStyle/>
          <a:p>
            <a:pPr algn="ctr"/>
            <a:r>
              <a:rPr lang="hr-HR" sz="2400" dirty="0" smtClean="0"/>
              <a:t>HOW MUCH PHYSICS IN CHEMISTRY</a:t>
            </a:r>
            <a:endParaRPr lang="hr-HR" sz="2400" dirty="0"/>
          </a:p>
        </p:txBody>
      </p:sp>
      <p:pic>
        <p:nvPicPr>
          <p:cNvPr id="4" name="Slika 3" descr="ZA PPT. slike loga.png"/>
          <p:cNvPicPr>
            <a:picLocks noChangeAspect="1"/>
          </p:cNvPicPr>
          <p:nvPr/>
        </p:nvPicPr>
        <p:blipFill>
          <a:blip r:embed="rId2"/>
          <a:stretch>
            <a:fillRect/>
          </a:stretch>
        </p:blipFill>
        <p:spPr>
          <a:xfrm>
            <a:off x="0" y="0"/>
            <a:ext cx="9144000" cy="12531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0" y="1643050"/>
            <a:ext cx="9144000" cy="5214950"/>
          </a:xfrm>
        </p:spPr>
        <p:txBody>
          <a:bodyPr/>
          <a:lstStyle/>
          <a:p>
            <a:pPr lvl="0" algn="ctr">
              <a:buNone/>
            </a:pPr>
            <a:endParaRPr lang="hr-HR" sz="2400" dirty="0" smtClean="0">
              <a:solidFill>
                <a:schemeClr val="accent2"/>
              </a:solidFill>
            </a:endParaRPr>
          </a:p>
          <a:p>
            <a:pPr lvl="0" algn="ctr">
              <a:buNone/>
            </a:pPr>
            <a:r>
              <a:rPr lang="en-US" sz="2400" b="1" dirty="0" smtClean="0">
                <a:solidFill>
                  <a:schemeClr val="accent2"/>
                </a:solidFill>
              </a:rPr>
              <a:t>Tower </a:t>
            </a:r>
            <a:r>
              <a:rPr lang="en-US" sz="2400" b="1" dirty="0" smtClean="0">
                <a:solidFill>
                  <a:schemeClr val="accent2"/>
                </a:solidFill>
              </a:rPr>
              <a:t>of </a:t>
            </a:r>
            <a:r>
              <a:rPr lang="en-US" sz="2400" b="1" dirty="0" smtClean="0">
                <a:solidFill>
                  <a:schemeClr val="accent2"/>
                </a:solidFill>
              </a:rPr>
              <a:t>density</a:t>
            </a:r>
            <a:endParaRPr lang="hr-HR" sz="2400" b="1" dirty="0" smtClean="0">
              <a:solidFill>
                <a:schemeClr val="accent2"/>
              </a:solidFill>
            </a:endParaRPr>
          </a:p>
          <a:p>
            <a:pPr lvl="0" algn="ctr">
              <a:buNone/>
            </a:pPr>
            <a:endParaRPr lang="hr-HR" sz="2400" dirty="0" smtClean="0">
              <a:solidFill>
                <a:schemeClr val="accent2"/>
              </a:solidFill>
            </a:endParaRPr>
          </a:p>
          <a:p>
            <a:r>
              <a:rPr lang="en-US" sz="2400" dirty="0" smtClean="0"/>
              <a:t>Students brought a few differently colored liquids from home and the goal of this experiment was to put in as many different liquids as possible in the graduated cylinder without them mixing. We used: water, oil, dish soap, shampoo and antifreeze liquid. Pouring in different types of liquids makes them stay in layers because each of them has different density.  </a:t>
            </a:r>
            <a:endParaRPr lang="hr-HR" sz="2400" dirty="0" smtClean="0"/>
          </a:p>
          <a:p>
            <a:endParaRPr lang="hr-HR" dirty="0"/>
          </a:p>
        </p:txBody>
      </p:sp>
      <p:sp>
        <p:nvSpPr>
          <p:cNvPr id="3" name="Naslov 2"/>
          <p:cNvSpPr>
            <a:spLocks noGrp="1"/>
          </p:cNvSpPr>
          <p:nvPr>
            <p:ph type="title"/>
          </p:nvPr>
        </p:nvSpPr>
        <p:spPr>
          <a:xfrm>
            <a:off x="357158" y="1214422"/>
            <a:ext cx="8229600" cy="439718"/>
          </a:xfrm>
        </p:spPr>
        <p:txBody>
          <a:bodyPr>
            <a:normAutofit fontScale="90000"/>
          </a:bodyPr>
          <a:lstStyle/>
          <a:p>
            <a:pPr algn="ctr"/>
            <a:r>
              <a:rPr lang="hr-HR" sz="2400" dirty="0" smtClean="0"/>
              <a:t>HOW MUCH PHYSICS IN CHEMISTRY</a:t>
            </a:r>
            <a:endParaRPr lang="hr-HR" sz="2400" dirty="0"/>
          </a:p>
        </p:txBody>
      </p:sp>
      <p:pic>
        <p:nvPicPr>
          <p:cNvPr id="4" name="Slika 3" descr="ZA PPT. slike loga.png"/>
          <p:cNvPicPr>
            <a:picLocks noChangeAspect="1"/>
          </p:cNvPicPr>
          <p:nvPr/>
        </p:nvPicPr>
        <p:blipFill>
          <a:blip r:embed="rId2"/>
          <a:stretch>
            <a:fillRect/>
          </a:stretch>
        </p:blipFill>
        <p:spPr>
          <a:xfrm>
            <a:off x="0" y="0"/>
            <a:ext cx="9144000" cy="12531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0" y="1857364"/>
            <a:ext cx="9144000" cy="5000636"/>
          </a:xfrm>
        </p:spPr>
        <p:txBody>
          <a:bodyPr>
            <a:normAutofit/>
          </a:bodyPr>
          <a:lstStyle/>
          <a:p>
            <a:pPr lvl="0" algn="ctr">
              <a:buNone/>
            </a:pPr>
            <a:r>
              <a:rPr lang="en-US" sz="2200" b="1" dirty="0" smtClean="0">
                <a:solidFill>
                  <a:srgbClr val="FF0000"/>
                </a:solidFill>
              </a:rPr>
              <a:t>Conductivity of solids and </a:t>
            </a:r>
            <a:r>
              <a:rPr lang="en-US" sz="2200" b="1" dirty="0" smtClean="0">
                <a:solidFill>
                  <a:srgbClr val="FF0000"/>
                </a:solidFill>
              </a:rPr>
              <a:t>liquids</a:t>
            </a:r>
            <a:endParaRPr lang="hr-HR" sz="2200" b="1" dirty="0" smtClean="0">
              <a:solidFill>
                <a:srgbClr val="FF0000"/>
              </a:solidFill>
            </a:endParaRPr>
          </a:p>
          <a:p>
            <a:pPr lvl="0" algn="ctr">
              <a:buNone/>
            </a:pPr>
            <a:endParaRPr lang="hr-HR" sz="2200" b="1" dirty="0" smtClean="0">
              <a:solidFill>
                <a:srgbClr val="FF0000"/>
              </a:solidFill>
            </a:endParaRPr>
          </a:p>
          <a:p>
            <a:r>
              <a:rPr lang="en-US" sz="2000" dirty="0" smtClean="0"/>
              <a:t>Students closed the electric circuit with various objects out of their pencil cases. They realized that metals conduct electricity the best. Then they examined the conductivity of different liquids. The students noticed that water will conduct electricity better if they put a little salt in it and they also noticed that bubbles appear with one of the conductors. When they examined the conductivity water solution of cupric sulfate anhydrous on one of the immersed conductors they put a coin on it. The coin became copper because of the decomposition into elements of the chemical compound of water solution of cupric sulfate anhydrous by using electricity. </a:t>
            </a:r>
            <a:endParaRPr lang="hr-HR" sz="2000" dirty="0" smtClean="0"/>
          </a:p>
          <a:p>
            <a:endParaRPr lang="hr-HR" dirty="0"/>
          </a:p>
        </p:txBody>
      </p:sp>
      <p:sp>
        <p:nvSpPr>
          <p:cNvPr id="3" name="Naslov 2"/>
          <p:cNvSpPr>
            <a:spLocks noGrp="1"/>
          </p:cNvSpPr>
          <p:nvPr>
            <p:ph type="title"/>
          </p:nvPr>
        </p:nvSpPr>
        <p:spPr>
          <a:xfrm>
            <a:off x="357158" y="1214422"/>
            <a:ext cx="8229600" cy="511156"/>
          </a:xfrm>
        </p:spPr>
        <p:txBody>
          <a:bodyPr>
            <a:normAutofit/>
          </a:bodyPr>
          <a:lstStyle/>
          <a:p>
            <a:pPr algn="ctr"/>
            <a:r>
              <a:rPr lang="hr-HR" sz="2400" dirty="0" smtClean="0"/>
              <a:t>HOW MUCH PHYSICS IN CHEMISTRY</a:t>
            </a:r>
            <a:endParaRPr lang="hr-HR" sz="2400" dirty="0"/>
          </a:p>
        </p:txBody>
      </p:sp>
      <p:pic>
        <p:nvPicPr>
          <p:cNvPr id="4" name="Slika 3" descr="ZA PPT. slike loga.png"/>
          <p:cNvPicPr>
            <a:picLocks noChangeAspect="1"/>
          </p:cNvPicPr>
          <p:nvPr/>
        </p:nvPicPr>
        <p:blipFill>
          <a:blip r:embed="rId2"/>
          <a:stretch>
            <a:fillRect/>
          </a:stretch>
        </p:blipFill>
        <p:spPr>
          <a:xfrm>
            <a:off x="0" y="0"/>
            <a:ext cx="9144000" cy="12531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0" y="1785926"/>
            <a:ext cx="9144000" cy="5072074"/>
          </a:xfrm>
        </p:spPr>
        <p:txBody>
          <a:bodyPr/>
          <a:lstStyle/>
          <a:p>
            <a:r>
              <a:rPr lang="en-US" sz="1800" dirty="0" smtClean="0">
                <a:solidFill>
                  <a:schemeClr val="accent4"/>
                </a:solidFill>
              </a:rPr>
              <a:t>The experiments were created by Physics teacher Martina </a:t>
            </a:r>
            <a:r>
              <a:rPr lang="en-US" sz="1800" dirty="0" err="1" smtClean="0">
                <a:solidFill>
                  <a:schemeClr val="accent4"/>
                </a:solidFill>
              </a:rPr>
              <a:t>Bukvić</a:t>
            </a:r>
            <a:r>
              <a:rPr lang="en-US" sz="1800" dirty="0" smtClean="0">
                <a:solidFill>
                  <a:schemeClr val="accent4"/>
                </a:solidFill>
              </a:rPr>
              <a:t> and Chemistry teacher </a:t>
            </a:r>
            <a:r>
              <a:rPr lang="en-US" sz="1800" dirty="0" err="1" smtClean="0">
                <a:solidFill>
                  <a:schemeClr val="accent4"/>
                </a:solidFill>
              </a:rPr>
              <a:t>Ivana</a:t>
            </a:r>
            <a:r>
              <a:rPr lang="en-US" sz="1800" dirty="0" smtClean="0">
                <a:solidFill>
                  <a:schemeClr val="accent4"/>
                </a:solidFill>
              </a:rPr>
              <a:t> </a:t>
            </a:r>
            <a:r>
              <a:rPr lang="en-US" sz="1800" dirty="0" err="1" smtClean="0">
                <a:solidFill>
                  <a:schemeClr val="accent4"/>
                </a:solidFill>
              </a:rPr>
              <a:t>Kotarski</a:t>
            </a:r>
            <a:r>
              <a:rPr lang="hr-HR" sz="1800" dirty="0" smtClean="0">
                <a:solidFill>
                  <a:schemeClr val="accent4"/>
                </a:solidFill>
              </a:rPr>
              <a:t> </a:t>
            </a:r>
            <a:r>
              <a:rPr lang="en-US" sz="1800" dirty="0" err="1" smtClean="0">
                <a:solidFill>
                  <a:schemeClr val="accent4"/>
                </a:solidFill>
              </a:rPr>
              <a:t>Milek</a:t>
            </a:r>
            <a:endParaRPr lang="hr-HR" sz="1800" dirty="0" smtClean="0">
              <a:solidFill>
                <a:schemeClr val="accent4"/>
              </a:solidFill>
            </a:endParaRPr>
          </a:p>
          <a:p>
            <a:endParaRPr lang="hr-HR" dirty="0"/>
          </a:p>
        </p:txBody>
      </p:sp>
      <p:sp>
        <p:nvSpPr>
          <p:cNvPr id="3" name="Naslov 2"/>
          <p:cNvSpPr>
            <a:spLocks noGrp="1"/>
          </p:cNvSpPr>
          <p:nvPr>
            <p:ph type="title"/>
          </p:nvPr>
        </p:nvSpPr>
        <p:spPr>
          <a:xfrm>
            <a:off x="285720" y="1214422"/>
            <a:ext cx="8229600" cy="582594"/>
          </a:xfrm>
        </p:spPr>
        <p:txBody>
          <a:bodyPr>
            <a:normAutofit/>
          </a:bodyPr>
          <a:lstStyle/>
          <a:p>
            <a:pPr algn="ctr"/>
            <a:r>
              <a:rPr lang="hr-HR" sz="2400" dirty="0" smtClean="0"/>
              <a:t>HOW MUCH PHYSICS IN CHEMISTRY</a:t>
            </a:r>
            <a:endParaRPr lang="hr-HR" sz="2400" dirty="0"/>
          </a:p>
        </p:txBody>
      </p:sp>
      <p:pic>
        <p:nvPicPr>
          <p:cNvPr id="4" name="Slika 3" descr="ZA PPT. slike loga.png"/>
          <p:cNvPicPr>
            <a:picLocks noChangeAspect="1"/>
          </p:cNvPicPr>
          <p:nvPr/>
        </p:nvPicPr>
        <p:blipFill>
          <a:blip r:embed="rId2"/>
          <a:stretch>
            <a:fillRect/>
          </a:stretch>
        </p:blipFill>
        <p:spPr>
          <a:xfrm>
            <a:off x="0" y="0"/>
            <a:ext cx="9144000" cy="1253140"/>
          </a:xfrm>
          <a:prstGeom prst="rect">
            <a:avLst/>
          </a:prstGeom>
        </p:spPr>
      </p:pic>
      <p:pic>
        <p:nvPicPr>
          <p:cNvPr id="5" name="Slika 4" descr="IMG_1622.JPG"/>
          <p:cNvPicPr>
            <a:picLocks noChangeAspect="1"/>
          </p:cNvPicPr>
          <p:nvPr/>
        </p:nvPicPr>
        <p:blipFill>
          <a:blip r:embed="rId3" cstate="print"/>
          <a:srcRect l="17969" r="28906"/>
          <a:stretch>
            <a:fillRect/>
          </a:stretch>
        </p:blipFill>
        <p:spPr>
          <a:xfrm>
            <a:off x="5286380" y="2285992"/>
            <a:ext cx="3429024" cy="4303058"/>
          </a:xfrm>
          <a:prstGeom prst="rect">
            <a:avLst/>
          </a:prstGeom>
        </p:spPr>
      </p:pic>
      <p:pic>
        <p:nvPicPr>
          <p:cNvPr id="6" name="Slika 5" descr="IMG_1605.JPG"/>
          <p:cNvPicPr>
            <a:picLocks noChangeAspect="1"/>
          </p:cNvPicPr>
          <p:nvPr/>
        </p:nvPicPr>
        <p:blipFill>
          <a:blip r:embed="rId4" cstate="print"/>
          <a:srcRect l="25000" t="1953" r="39062"/>
          <a:stretch>
            <a:fillRect/>
          </a:stretch>
        </p:blipFill>
        <p:spPr>
          <a:xfrm>
            <a:off x="1928794" y="2714620"/>
            <a:ext cx="1767457" cy="321471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IMG_1586.JPG"/>
          <p:cNvPicPr>
            <a:picLocks noGrp="1" noChangeAspect="1"/>
          </p:cNvPicPr>
          <p:nvPr>
            <p:ph idx="1"/>
          </p:nvPr>
        </p:nvPicPr>
        <p:blipFill>
          <a:blip r:embed="rId2" cstate="print"/>
          <a:stretch>
            <a:fillRect/>
          </a:stretch>
        </p:blipFill>
        <p:spPr>
          <a:xfrm>
            <a:off x="0" y="1714488"/>
            <a:ext cx="4500562" cy="2583657"/>
          </a:xfrm>
        </p:spPr>
      </p:pic>
      <p:sp>
        <p:nvSpPr>
          <p:cNvPr id="3" name="Naslov 2"/>
          <p:cNvSpPr>
            <a:spLocks noGrp="1"/>
          </p:cNvSpPr>
          <p:nvPr>
            <p:ph type="title"/>
          </p:nvPr>
        </p:nvSpPr>
        <p:spPr>
          <a:xfrm>
            <a:off x="428596" y="1142984"/>
            <a:ext cx="8229600" cy="582594"/>
          </a:xfrm>
        </p:spPr>
        <p:txBody>
          <a:bodyPr>
            <a:normAutofit/>
          </a:bodyPr>
          <a:lstStyle/>
          <a:p>
            <a:pPr algn="ctr"/>
            <a:r>
              <a:rPr lang="hr-HR" sz="2400" dirty="0" smtClean="0"/>
              <a:t>HOW MUCH PHYSICS IN CHEMISTRY</a:t>
            </a:r>
            <a:endParaRPr lang="hr-HR" sz="2400" dirty="0"/>
          </a:p>
        </p:txBody>
      </p:sp>
      <p:pic>
        <p:nvPicPr>
          <p:cNvPr id="5" name="Slika 4" descr="IMG_1585.JPG"/>
          <p:cNvPicPr>
            <a:picLocks noChangeAspect="1"/>
          </p:cNvPicPr>
          <p:nvPr/>
        </p:nvPicPr>
        <p:blipFill>
          <a:blip r:embed="rId3" cstate="print"/>
          <a:stretch>
            <a:fillRect/>
          </a:stretch>
        </p:blipFill>
        <p:spPr>
          <a:xfrm>
            <a:off x="4786315" y="1714488"/>
            <a:ext cx="4357686" cy="2571768"/>
          </a:xfrm>
          <a:prstGeom prst="rect">
            <a:avLst/>
          </a:prstGeom>
        </p:spPr>
      </p:pic>
      <p:pic>
        <p:nvPicPr>
          <p:cNvPr id="6" name="Slika 5" descr="IMG_1583.JPG"/>
          <p:cNvPicPr>
            <a:picLocks noChangeAspect="1"/>
          </p:cNvPicPr>
          <p:nvPr/>
        </p:nvPicPr>
        <p:blipFill>
          <a:blip r:embed="rId4" cstate="print"/>
          <a:stretch>
            <a:fillRect/>
          </a:stretch>
        </p:blipFill>
        <p:spPr>
          <a:xfrm>
            <a:off x="0" y="4429132"/>
            <a:ext cx="4500562" cy="2428868"/>
          </a:xfrm>
          <a:prstGeom prst="rect">
            <a:avLst/>
          </a:prstGeom>
        </p:spPr>
      </p:pic>
      <p:pic>
        <p:nvPicPr>
          <p:cNvPr id="7" name="Slika 6" descr="IMG_1610.JPG"/>
          <p:cNvPicPr>
            <a:picLocks noChangeAspect="1"/>
          </p:cNvPicPr>
          <p:nvPr/>
        </p:nvPicPr>
        <p:blipFill>
          <a:blip r:embed="rId5" cstate="print"/>
          <a:stretch>
            <a:fillRect/>
          </a:stretch>
        </p:blipFill>
        <p:spPr>
          <a:xfrm>
            <a:off x="4786314" y="4357694"/>
            <a:ext cx="4357686" cy="2500306"/>
          </a:xfrm>
          <a:prstGeom prst="rect">
            <a:avLst/>
          </a:prstGeom>
        </p:spPr>
      </p:pic>
      <p:pic>
        <p:nvPicPr>
          <p:cNvPr id="8" name="Slika 7" descr="ZA PPT. slike loga.png"/>
          <p:cNvPicPr>
            <a:picLocks noChangeAspect="1"/>
          </p:cNvPicPr>
          <p:nvPr/>
        </p:nvPicPr>
        <p:blipFill>
          <a:blip r:embed="rId6"/>
          <a:stretch>
            <a:fillRect/>
          </a:stretch>
        </p:blipFill>
        <p:spPr>
          <a:xfrm>
            <a:off x="0" y="0"/>
            <a:ext cx="9144000" cy="125314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ZA PPT. slike loga.png"/>
          <p:cNvPicPr>
            <a:picLocks noGrp="1" noChangeAspect="1"/>
          </p:cNvPicPr>
          <p:nvPr>
            <p:ph idx="1"/>
          </p:nvPr>
        </p:nvPicPr>
        <p:blipFill>
          <a:blip r:embed="rId2"/>
          <a:stretch>
            <a:fillRect/>
          </a:stretch>
        </p:blipFill>
        <p:spPr>
          <a:xfrm>
            <a:off x="0" y="0"/>
            <a:ext cx="9144000" cy="1253140"/>
          </a:xfrm>
        </p:spPr>
      </p:pic>
      <p:sp>
        <p:nvSpPr>
          <p:cNvPr id="3" name="Naslov 2"/>
          <p:cNvSpPr>
            <a:spLocks noGrp="1"/>
          </p:cNvSpPr>
          <p:nvPr>
            <p:ph type="title"/>
          </p:nvPr>
        </p:nvSpPr>
        <p:spPr>
          <a:xfrm>
            <a:off x="428596" y="1214422"/>
            <a:ext cx="8229600" cy="439718"/>
          </a:xfrm>
        </p:spPr>
        <p:txBody>
          <a:bodyPr>
            <a:normAutofit fontScale="90000"/>
          </a:bodyPr>
          <a:lstStyle/>
          <a:p>
            <a:pPr algn="ctr"/>
            <a:r>
              <a:rPr lang="hr-HR" sz="2400" dirty="0" smtClean="0"/>
              <a:t>HOW MUCH PHYSICS IN CHEMISTRY</a:t>
            </a:r>
            <a:endParaRPr lang="hr-HR" sz="2400" dirty="0"/>
          </a:p>
        </p:txBody>
      </p:sp>
      <p:pic>
        <p:nvPicPr>
          <p:cNvPr id="6" name="Slika 5" descr="IMG_1611.JPG"/>
          <p:cNvPicPr>
            <a:picLocks noChangeAspect="1"/>
          </p:cNvPicPr>
          <p:nvPr/>
        </p:nvPicPr>
        <p:blipFill>
          <a:blip r:embed="rId3" cstate="print"/>
          <a:stretch>
            <a:fillRect/>
          </a:stretch>
        </p:blipFill>
        <p:spPr>
          <a:xfrm>
            <a:off x="142844" y="1785926"/>
            <a:ext cx="3500430" cy="2333620"/>
          </a:xfrm>
          <a:prstGeom prst="rect">
            <a:avLst/>
          </a:prstGeom>
        </p:spPr>
      </p:pic>
      <p:pic>
        <p:nvPicPr>
          <p:cNvPr id="7" name="Slika 6" descr="IMG_1625.JPG"/>
          <p:cNvPicPr>
            <a:picLocks noChangeAspect="1"/>
          </p:cNvPicPr>
          <p:nvPr/>
        </p:nvPicPr>
        <p:blipFill>
          <a:blip r:embed="rId4" cstate="print"/>
          <a:stretch>
            <a:fillRect/>
          </a:stretch>
        </p:blipFill>
        <p:spPr>
          <a:xfrm>
            <a:off x="464318" y="4405299"/>
            <a:ext cx="3679054" cy="2452702"/>
          </a:xfrm>
          <a:prstGeom prst="rect">
            <a:avLst/>
          </a:prstGeom>
        </p:spPr>
      </p:pic>
      <p:pic>
        <p:nvPicPr>
          <p:cNvPr id="8" name="Slika 7" descr="IMG_1607.JPG"/>
          <p:cNvPicPr>
            <a:picLocks noChangeAspect="1"/>
          </p:cNvPicPr>
          <p:nvPr/>
        </p:nvPicPr>
        <p:blipFill>
          <a:blip r:embed="rId5" cstate="print"/>
          <a:stretch>
            <a:fillRect/>
          </a:stretch>
        </p:blipFill>
        <p:spPr>
          <a:xfrm>
            <a:off x="4643438" y="4095752"/>
            <a:ext cx="4143372" cy="2762248"/>
          </a:xfrm>
          <a:prstGeom prst="rect">
            <a:avLst/>
          </a:prstGeom>
        </p:spPr>
      </p:pic>
      <p:pic>
        <p:nvPicPr>
          <p:cNvPr id="9" name="Slika 8" descr="IMG_1595.JPG"/>
          <p:cNvPicPr>
            <a:picLocks noChangeAspect="1"/>
          </p:cNvPicPr>
          <p:nvPr/>
        </p:nvPicPr>
        <p:blipFill>
          <a:blip r:embed="rId6" cstate="print"/>
          <a:stretch>
            <a:fillRect/>
          </a:stretch>
        </p:blipFill>
        <p:spPr>
          <a:xfrm>
            <a:off x="5000628" y="1571612"/>
            <a:ext cx="3500430" cy="233362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omilanje">
  <a:themeElements>
    <a:clrScheme name="Gomil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omilanj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Gomilanj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TotalTime>
  <Words>422</Words>
  <Application>Microsoft Office PowerPoint</Application>
  <PresentationFormat>Prikaz na zaslonu (4:3)</PresentationFormat>
  <Paragraphs>27</Paragraphs>
  <Slides>8</Slides>
  <Notes>0</Notes>
  <HiddenSlides>0</HiddenSlides>
  <MMClips>0</MMClips>
  <ScaleCrop>false</ScaleCrop>
  <HeadingPairs>
    <vt:vector size="4" baseType="variant">
      <vt:variant>
        <vt:lpstr>Tema</vt:lpstr>
      </vt:variant>
      <vt:variant>
        <vt:i4>1</vt:i4>
      </vt:variant>
      <vt:variant>
        <vt:lpstr>Naslovi slajdova</vt:lpstr>
      </vt:variant>
      <vt:variant>
        <vt:i4>8</vt:i4>
      </vt:variant>
    </vt:vector>
  </HeadingPairs>
  <TitlesOfParts>
    <vt:vector size="9" baseType="lpstr">
      <vt:lpstr>Gomilanje</vt:lpstr>
      <vt:lpstr>Mathematica regina omnium scientiarum et – learning path to success</vt:lpstr>
      <vt:lpstr>HOW MUCH PHYSICS IN CHEMISTRY </vt:lpstr>
      <vt:lpstr>HOW MUCH PHYSICS IN CHEMISTRY</vt:lpstr>
      <vt:lpstr>HOW MUCH PHYSICS IN CHEMISTRY</vt:lpstr>
      <vt:lpstr>HOW MUCH PHYSICS IN CHEMISTRY</vt:lpstr>
      <vt:lpstr>HOW MUCH PHYSICS IN CHEMISTRY</vt:lpstr>
      <vt:lpstr>HOW MUCH PHYSICS IN CHEMISTRY</vt:lpstr>
      <vt:lpstr>HOW MUCH PHYSICS IN CHEMISTRY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Mathematica regina omnium scientiarum et – learning path to success</dc:title>
  <dc:creator>Windows korisnik</dc:creator>
  <cp:lastModifiedBy>Windows korisnik</cp:lastModifiedBy>
  <cp:revision>3</cp:revision>
  <dcterms:created xsi:type="dcterms:W3CDTF">2018-03-16T16:03:23Z</dcterms:created>
  <dcterms:modified xsi:type="dcterms:W3CDTF">2018-03-16T16:25:09Z</dcterms:modified>
</cp:coreProperties>
</file>